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58" r:id="rId5"/>
    <p:sldId id="259" r:id="rId6"/>
    <p:sldId id="260"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918895956979" userId="a0f9b4ec3bcdf82e" providerId="LiveId" clId="{B8730702-DB16-4846-A62F-FD2D54C70EF5}"/>
    <pc:docChg chg="modSld">
      <pc:chgData name="918895956979" userId="a0f9b4ec3bcdf82e" providerId="LiveId" clId="{B8730702-DB16-4846-A62F-FD2D54C70EF5}" dt="2024-02-19T17:52:30.838" v="30" actId="20577"/>
      <pc:docMkLst>
        <pc:docMk/>
      </pc:docMkLst>
      <pc:sldChg chg="modSp mod">
        <pc:chgData name="918895956979" userId="a0f9b4ec3bcdf82e" providerId="LiveId" clId="{B8730702-DB16-4846-A62F-FD2D54C70EF5}" dt="2024-02-19T17:52:30.838" v="30" actId="20577"/>
        <pc:sldMkLst>
          <pc:docMk/>
          <pc:sldMk cId="0" sldId="256"/>
        </pc:sldMkLst>
        <pc:spChg chg="mod">
          <ac:chgData name="918895956979" userId="a0f9b4ec3bcdf82e" providerId="LiveId" clId="{B8730702-DB16-4846-A62F-FD2D54C70EF5}" dt="2024-02-19T17:52:30.838" v="30" actId="20577"/>
          <ac:spMkLst>
            <pc:docMk/>
            <pc:sldMk cId="0"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B7E8A548-F409-4019-A296-EFC351F53C80}"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7E8A548-F409-4019-A296-EFC351F53C80}"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7E8A548-F409-4019-A296-EFC351F53C80}"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7E8A548-F409-4019-A296-EFC351F53C80}"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E8A548-F409-4019-A296-EFC351F53C80}"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B7E8A548-F409-4019-A296-EFC351F53C80}" type="datetimeFigureOut">
              <a:rPr lang="en-IN" smtClean="0"/>
              <a:t>19-02-2024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B7E8A548-F409-4019-A296-EFC351F53C80}" type="datetimeFigureOut">
              <a:rPr lang="en-IN" smtClean="0"/>
              <a:t>19-02-2024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7E8A548-F409-4019-A296-EFC351F53C80}" type="datetimeFigureOut">
              <a:rPr lang="en-IN" smtClean="0"/>
              <a:t>19-02-2024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8A548-F409-4019-A296-EFC351F53C80}" type="datetimeFigureOut">
              <a:rPr lang="en-IN" smtClean="0"/>
              <a:t>19-02-2024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E8A548-F409-4019-A296-EFC351F53C80}" type="datetimeFigureOut">
              <a:rPr lang="en-IN" smtClean="0"/>
              <a:t>19-02-2024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E8A548-F409-4019-A296-EFC351F53C80}" type="datetimeFigureOut">
              <a:rPr lang="en-IN" smtClean="0"/>
              <a:t>19-02-2024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8470E7-5FFF-4CCA-9444-676AE7465C84}"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8A548-F409-4019-A296-EFC351F53C80}" type="datetimeFigureOut">
              <a:rPr lang="en-IN" smtClean="0"/>
              <a:t>19-02-2024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470E7-5FFF-4CCA-9444-676AE7465C84}"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i="1" dirty="0">
                <a:solidFill>
                  <a:srgbClr val="FF0000"/>
                </a:solidFill>
                <a:latin typeface="Times New Roman" pitchFamily="18" charset="0"/>
                <a:cs typeface="Times New Roman" pitchFamily="18" charset="0"/>
              </a:rPr>
              <a:t>spring</a:t>
            </a:r>
            <a:endParaRPr lang="en-IN" sz="4800" i="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a:t>Er. Santosh Nayak</a:t>
            </a:r>
          </a:p>
          <a:p>
            <a:r>
              <a:rPr lang="en-US" dirty="0"/>
              <a:t>Machine </a:t>
            </a:r>
            <a:r>
              <a:rPr lang="en-US" dirty="0" err="1"/>
              <a:t>Deaign</a:t>
            </a:r>
            <a:endParaRPr lang="en-US" dirty="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clash allowance</a:t>
            </a:r>
            <a:endParaRPr lang="en-IN" dirty="0">
              <a:solidFill>
                <a:srgbClr val="FF0000"/>
              </a:solidFill>
            </a:endParaRPr>
          </a:p>
        </p:txBody>
      </p:sp>
      <p:sp>
        <p:nvSpPr>
          <p:cNvPr id="3" name="Content Placeholder 2"/>
          <p:cNvSpPr>
            <a:spLocks noGrp="1"/>
          </p:cNvSpPr>
          <p:nvPr>
            <p:ph idx="1"/>
          </p:nvPr>
        </p:nvSpPr>
        <p:spPr/>
        <p:txBody>
          <a:bodyPr/>
          <a:lstStyle/>
          <a:p>
            <a:pPr algn="just"/>
            <a:r>
              <a:rPr lang="en-IN" dirty="0"/>
              <a:t> </a:t>
            </a:r>
            <a:r>
              <a:rPr lang="en-IN" sz="2800" dirty="0">
                <a:latin typeface="Times New Roman" pitchFamily="18" charset="0"/>
                <a:cs typeface="Times New Roman" pitchFamily="18" charset="0"/>
              </a:rPr>
              <a:t>Length of the </a:t>
            </a:r>
            <a:r>
              <a:rPr lang="en-IN" sz="2800" b="1" dirty="0">
                <a:latin typeface="Times New Roman" pitchFamily="18" charset="0"/>
                <a:cs typeface="Times New Roman" pitchFamily="18" charset="0"/>
              </a:rPr>
              <a:t>spring</a:t>
            </a:r>
            <a:r>
              <a:rPr lang="en-IN" sz="2800" dirty="0">
                <a:latin typeface="Times New Roman" pitchFamily="18" charset="0"/>
                <a:cs typeface="Times New Roman" pitchFamily="18" charset="0"/>
              </a:rPr>
              <a:t>, when it is subjected to maximum compressive force. Even under the worst load, minimum clearance is maintained between the two adjacent coils so that they don't </a:t>
            </a:r>
            <a:r>
              <a:rPr lang="en-IN" sz="2800" b="1" dirty="0">
                <a:latin typeface="Times New Roman" pitchFamily="18" charset="0"/>
                <a:cs typeface="Times New Roman" pitchFamily="18" charset="0"/>
              </a:rPr>
              <a:t>clash</a:t>
            </a:r>
            <a:r>
              <a:rPr lang="en-IN" sz="2800" dirty="0">
                <a:latin typeface="Times New Roman" pitchFamily="18" charset="0"/>
                <a:cs typeface="Times New Roman" pitchFamily="18" charset="0"/>
              </a:rPr>
              <a:t> with each other. It is called </a:t>
            </a:r>
            <a:r>
              <a:rPr lang="en-IN" sz="2800" b="1" dirty="0">
                <a:latin typeface="Times New Roman" pitchFamily="18" charset="0"/>
                <a:cs typeface="Times New Roman" pitchFamily="18" charset="0"/>
              </a:rPr>
              <a:t>clash allowance</a:t>
            </a:r>
            <a:r>
              <a:rPr lang="en-IN" sz="2800" dirty="0">
                <a:latin typeface="Times New Roman" pitchFamily="18" charset="0"/>
                <a:cs typeface="Times New Roman" pitchFamily="18" charset="0"/>
              </a:rPr>
              <a:t> and is generally taken as 15% of the maximum deflection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solidFill>
                  <a:srgbClr val="FF0000"/>
                </a:solidFill>
                <a:latin typeface="Times New Roman" pitchFamily="18" charset="0"/>
                <a:cs typeface="Times New Roman" pitchFamily="18" charset="0"/>
              </a:rPr>
              <a:t>ECCENTRIC LOADING OF SPRINGS</a:t>
            </a:r>
            <a:endParaRPr lang="en-IN"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a:latin typeface="Times New Roman" pitchFamily="18" charset="0"/>
                <a:cs typeface="Times New Roman" pitchFamily="18" charset="0"/>
              </a:rPr>
              <a:t>When the load on the springs does not coincide with the axis of the spring, then the spring is subjected to an eccentric load. The eccentric load on the spring increases the stress on one side of the spring and decreases on the other side. The safe load on the spring may be obtained by multiplying the axial load by the factor D/(2</a:t>
            </a:r>
            <a:r>
              <a:rPr lang="en-IN" sz="2800" i="1" dirty="0">
                <a:latin typeface="Times New Roman" pitchFamily="18" charset="0"/>
                <a:cs typeface="Times New Roman" pitchFamily="18" charset="0"/>
              </a:rPr>
              <a:t>e+D)</a:t>
            </a:r>
            <a:r>
              <a:rPr lang="en-IN" sz="2800" dirty="0">
                <a:latin typeface="Times New Roman" pitchFamily="18" charset="0"/>
                <a:cs typeface="Times New Roman" pitchFamily="18" charset="0"/>
              </a:rPr>
              <a:t> </a:t>
            </a:r>
          </a:p>
          <a:p>
            <a:pPr algn="just">
              <a:buNone/>
            </a:pPr>
            <a:r>
              <a:rPr lang="en-IN" sz="2800" dirty="0">
                <a:latin typeface="Times New Roman" pitchFamily="18" charset="0"/>
                <a:cs typeface="Times New Roman" pitchFamily="18" charset="0"/>
              </a:rPr>
              <a:t>	where </a:t>
            </a:r>
            <a:r>
              <a:rPr lang="en-IN" sz="2800" i="1" dirty="0">
                <a:latin typeface="Times New Roman" pitchFamily="18" charset="0"/>
                <a:cs typeface="Times New Roman" pitchFamily="18" charset="0"/>
              </a:rPr>
              <a:t>D</a:t>
            </a:r>
            <a:r>
              <a:rPr lang="en-IN" sz="2800" dirty="0">
                <a:latin typeface="Times New Roman" pitchFamily="18" charset="0"/>
                <a:cs typeface="Times New Roman" pitchFamily="18" charset="0"/>
              </a:rPr>
              <a:t> is the mean diameter of the spring and </a:t>
            </a:r>
            <a:r>
              <a:rPr lang="en-IN" sz="2800" i="1" dirty="0">
                <a:latin typeface="Times New Roman" pitchFamily="18" charset="0"/>
                <a:cs typeface="Times New Roman" pitchFamily="18" charset="0"/>
              </a:rPr>
              <a:t>e</a:t>
            </a:r>
            <a:r>
              <a:rPr lang="en-IN" sz="2800" dirty="0">
                <a:latin typeface="Times New Roman" pitchFamily="18" charset="0"/>
                <a:cs typeface="Times New Roman" pitchFamily="18" charset="0"/>
              </a:rPr>
              <a:t> is the offset distance from spring axis.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b="1" dirty="0">
                <a:solidFill>
                  <a:srgbClr val="FF0000"/>
                </a:solidFill>
                <a:latin typeface="Times New Roman" pitchFamily="18" charset="0"/>
                <a:cs typeface="Times New Roman" pitchFamily="18" charset="0"/>
              </a:rPr>
              <a:t>BUCKLING OF COMPRESSION SPRINGS </a:t>
            </a:r>
            <a:br>
              <a:rPr lang="en-IN" dirty="0">
                <a:latin typeface="Times New Roman" pitchFamily="18" charset="0"/>
                <a:cs typeface="Times New Roman" pitchFamily="18" charset="0"/>
              </a:rPr>
            </a:br>
            <a:endParaRPr lang="en-IN" dirty="0"/>
          </a:p>
        </p:txBody>
      </p:sp>
      <p:sp>
        <p:nvSpPr>
          <p:cNvPr id="3" name="Content Placeholder 2"/>
          <p:cNvSpPr>
            <a:spLocks noGrp="1"/>
          </p:cNvSpPr>
          <p:nvPr>
            <p:ph idx="1"/>
          </p:nvPr>
        </p:nvSpPr>
        <p:spPr/>
        <p:txBody>
          <a:bodyPr>
            <a:normAutofit/>
          </a:bodyPr>
          <a:lstStyle/>
          <a:p>
            <a:pPr algn="just">
              <a:buNone/>
            </a:pPr>
            <a:r>
              <a:rPr lang="en-IN" sz="1800" dirty="0">
                <a:latin typeface="Times New Roman" pitchFamily="18" charset="0"/>
                <a:cs typeface="Times New Roman" pitchFamily="18" charset="0"/>
              </a:rPr>
              <a:t>	</a:t>
            </a:r>
            <a:r>
              <a:rPr lang="en-IN" sz="2400" dirty="0">
                <a:latin typeface="Times New Roman" pitchFamily="18" charset="0"/>
                <a:cs typeface="Times New Roman" pitchFamily="18" charset="0"/>
              </a:rPr>
              <a:t>It has been found experimentally that when the free length of the spring (</a:t>
            </a:r>
            <a:r>
              <a:rPr lang="en-IN" sz="2400" i="1" dirty="0">
                <a:latin typeface="Times New Roman" pitchFamily="18" charset="0"/>
                <a:cs typeface="Times New Roman" pitchFamily="18" charset="0"/>
              </a:rPr>
              <a:t>L</a:t>
            </a:r>
            <a:r>
              <a:rPr lang="en-IN" sz="2400" i="1" baseline="-25000" dirty="0">
                <a:latin typeface="Times New Roman" pitchFamily="18" charset="0"/>
                <a:cs typeface="Times New Roman" pitchFamily="18" charset="0"/>
              </a:rPr>
              <a:t>F</a:t>
            </a:r>
            <a:r>
              <a:rPr lang="en-IN" sz="2400" dirty="0">
                <a:latin typeface="Times New Roman" pitchFamily="18" charset="0"/>
                <a:cs typeface="Times New Roman" pitchFamily="18" charset="0"/>
              </a:rPr>
              <a:t>) is more than three times the mean or pitch diameter (</a:t>
            </a:r>
            <a:r>
              <a:rPr lang="en-IN" sz="2400" i="1" dirty="0">
                <a:latin typeface="Times New Roman" pitchFamily="18" charset="0"/>
                <a:cs typeface="Times New Roman" pitchFamily="18" charset="0"/>
              </a:rPr>
              <a:t>D</a:t>
            </a:r>
            <a:r>
              <a:rPr lang="en-IN" sz="2400" dirty="0">
                <a:latin typeface="Times New Roman" pitchFamily="18" charset="0"/>
                <a:cs typeface="Times New Roman" pitchFamily="18" charset="0"/>
              </a:rPr>
              <a:t>), then the spring behaves like a column and may fail by buckling at a comparatively low load as shown in </a:t>
            </a:r>
            <a:r>
              <a:rPr lang="en-IN" sz="2400" b="1" dirty="0">
                <a:latin typeface="Times New Roman" pitchFamily="18" charset="0"/>
                <a:cs typeface="Times New Roman" pitchFamily="18" charset="0"/>
              </a:rPr>
              <a:t>Fig. 4.12</a:t>
            </a:r>
            <a:r>
              <a:rPr lang="en-IN" sz="2400" dirty="0">
                <a:latin typeface="Times New Roman" pitchFamily="18" charset="0"/>
                <a:cs typeface="Times New Roman" pitchFamily="18" charset="0"/>
              </a:rPr>
              <a:t>. The critical axial load (</a:t>
            </a:r>
            <a:r>
              <a:rPr lang="en-IN" sz="2400" i="1" dirty="0" err="1">
                <a:latin typeface="Times New Roman" pitchFamily="18" charset="0"/>
                <a:cs typeface="Times New Roman" pitchFamily="18" charset="0"/>
              </a:rPr>
              <a:t>Wcr</a:t>
            </a:r>
            <a:r>
              <a:rPr lang="en-IN" sz="2400" dirty="0">
                <a:latin typeface="Times New Roman" pitchFamily="18" charset="0"/>
                <a:cs typeface="Times New Roman" pitchFamily="18" charset="0"/>
              </a:rPr>
              <a:t>) that causes buckling may be calculated by using the following relation, i.e. </a:t>
            </a:r>
          </a:p>
          <a:p>
            <a:pPr>
              <a:buNone/>
            </a:pPr>
            <a:r>
              <a:rPr lang="en-IN" sz="2400" i="1" dirty="0">
                <a:latin typeface="Times New Roman" pitchFamily="18" charset="0"/>
                <a:cs typeface="Times New Roman" pitchFamily="18" charset="0"/>
              </a:rPr>
              <a:t>	</a:t>
            </a:r>
            <a:r>
              <a:rPr lang="en-IN" sz="2400" i="1" dirty="0" err="1">
                <a:latin typeface="Times New Roman" pitchFamily="18" charset="0"/>
                <a:cs typeface="Times New Roman" pitchFamily="18" charset="0"/>
              </a:rPr>
              <a:t>Wcr</a:t>
            </a:r>
            <a:r>
              <a:rPr lang="en-IN" sz="2400" i="1" dirty="0">
                <a:latin typeface="Times New Roman" pitchFamily="18" charset="0"/>
                <a:cs typeface="Times New Roman" pitchFamily="18" charset="0"/>
              </a:rPr>
              <a:t> </a:t>
            </a:r>
            <a:r>
              <a:rPr lang="en-IN" sz="2400" dirty="0">
                <a:latin typeface="Times New Roman" pitchFamily="18" charset="0"/>
                <a:cs typeface="Times New Roman" pitchFamily="18" charset="0"/>
              </a:rPr>
              <a:t>x </a:t>
            </a:r>
            <a:r>
              <a:rPr lang="en-IN" sz="2400" i="1" dirty="0">
                <a:latin typeface="Times New Roman" pitchFamily="18" charset="0"/>
                <a:cs typeface="Times New Roman" pitchFamily="18" charset="0"/>
              </a:rPr>
              <a:t>q </a:t>
            </a:r>
            <a:r>
              <a:rPr lang="en-IN" sz="2400" dirty="0">
                <a:latin typeface="Times New Roman" pitchFamily="18" charset="0"/>
                <a:cs typeface="Times New Roman" pitchFamily="18" charset="0"/>
              </a:rPr>
              <a:t>x </a:t>
            </a:r>
            <a:r>
              <a:rPr lang="en-IN" sz="2400" i="1" dirty="0">
                <a:latin typeface="Times New Roman" pitchFamily="18" charset="0"/>
                <a:cs typeface="Times New Roman" pitchFamily="18" charset="0"/>
              </a:rPr>
              <a:t>K</a:t>
            </a:r>
            <a:r>
              <a:rPr lang="en-IN" sz="2400" i="1" baseline="-25000" dirty="0">
                <a:latin typeface="Times New Roman" pitchFamily="18" charset="0"/>
                <a:cs typeface="Times New Roman" pitchFamily="18" charset="0"/>
              </a:rPr>
              <a:t>B</a:t>
            </a:r>
            <a:r>
              <a:rPr lang="en-IN" sz="2400" i="1" dirty="0">
                <a:latin typeface="Times New Roman" pitchFamily="18" charset="0"/>
                <a:cs typeface="Times New Roman" pitchFamily="18" charset="0"/>
              </a:rPr>
              <a:t> </a:t>
            </a:r>
            <a:r>
              <a:rPr lang="en-IN" sz="2400" dirty="0">
                <a:latin typeface="Times New Roman" pitchFamily="18" charset="0"/>
                <a:cs typeface="Times New Roman" pitchFamily="18" charset="0"/>
              </a:rPr>
              <a:t>x </a:t>
            </a:r>
            <a:r>
              <a:rPr lang="en-IN" sz="2400" i="1" dirty="0">
                <a:latin typeface="Times New Roman" pitchFamily="18" charset="0"/>
                <a:cs typeface="Times New Roman" pitchFamily="18" charset="0"/>
              </a:rPr>
              <a:t>LF </a:t>
            </a:r>
            <a:endParaRPr lang="en-IN" sz="2400" dirty="0">
              <a:latin typeface="Times New Roman" pitchFamily="18" charset="0"/>
              <a:cs typeface="Times New Roman" pitchFamily="18" charset="0"/>
            </a:endParaRPr>
          </a:p>
          <a:p>
            <a:pPr>
              <a:buNone/>
            </a:pPr>
            <a:r>
              <a:rPr lang="en-IN" sz="2400" dirty="0">
                <a:latin typeface="Times New Roman" pitchFamily="18" charset="0"/>
                <a:cs typeface="Times New Roman" pitchFamily="18" charset="0"/>
              </a:rPr>
              <a:t>	where </a:t>
            </a:r>
          </a:p>
          <a:p>
            <a:pPr>
              <a:buNone/>
            </a:pPr>
            <a:r>
              <a:rPr lang="en-IN" sz="2400" i="1" dirty="0">
                <a:latin typeface="Times New Roman" pitchFamily="18" charset="0"/>
                <a:cs typeface="Times New Roman" pitchFamily="18" charset="0"/>
              </a:rPr>
              <a:t>	q </a:t>
            </a:r>
            <a:r>
              <a:rPr lang="en-IN" sz="2400" dirty="0">
                <a:latin typeface="Times New Roman" pitchFamily="18" charset="0"/>
                <a:cs typeface="Times New Roman" pitchFamily="18" charset="0"/>
              </a:rPr>
              <a:t>= Spring rate or stiffness of the spring = </a:t>
            </a:r>
            <a:r>
              <a:rPr lang="en-IN" sz="2400" i="1" dirty="0">
                <a:latin typeface="Times New Roman" pitchFamily="18" charset="0"/>
                <a:cs typeface="Times New Roman" pitchFamily="18" charset="0"/>
              </a:rPr>
              <a:t>W/</a:t>
            </a:r>
            <a:r>
              <a:rPr lang="en-IN" sz="2400" dirty="0">
                <a:latin typeface="Times New Roman" pitchFamily="18" charset="0"/>
                <a:cs typeface="Times New Roman" pitchFamily="18" charset="0"/>
              </a:rPr>
              <a:t>δ, </a:t>
            </a:r>
          </a:p>
          <a:p>
            <a:pPr>
              <a:buNone/>
            </a:pPr>
            <a:r>
              <a:rPr lang="en-IN" sz="2400" i="1" dirty="0">
                <a:latin typeface="Times New Roman" pitchFamily="18" charset="0"/>
                <a:cs typeface="Times New Roman" pitchFamily="18" charset="0"/>
              </a:rPr>
              <a:t>	L</a:t>
            </a:r>
            <a:r>
              <a:rPr lang="en-IN" sz="2400" i="1" baseline="-25000" dirty="0">
                <a:latin typeface="Times New Roman" pitchFamily="18" charset="0"/>
                <a:cs typeface="Times New Roman" pitchFamily="18" charset="0"/>
              </a:rPr>
              <a:t>F</a:t>
            </a:r>
            <a:r>
              <a:rPr lang="en-IN" sz="2400" i="1" dirty="0">
                <a:latin typeface="Times New Roman" pitchFamily="18" charset="0"/>
                <a:cs typeface="Times New Roman" pitchFamily="18" charset="0"/>
              </a:rPr>
              <a:t> </a:t>
            </a:r>
            <a:r>
              <a:rPr lang="en-IN" sz="2400" dirty="0">
                <a:latin typeface="Times New Roman" pitchFamily="18" charset="0"/>
                <a:cs typeface="Times New Roman" pitchFamily="18" charset="0"/>
              </a:rPr>
              <a:t>= Free length of the spring, and </a:t>
            </a:r>
          </a:p>
          <a:p>
            <a:pPr>
              <a:buNone/>
            </a:pPr>
            <a:r>
              <a:rPr lang="en-IN" sz="2400" i="1" dirty="0">
                <a:latin typeface="Times New Roman" pitchFamily="18" charset="0"/>
                <a:cs typeface="Times New Roman" pitchFamily="18" charset="0"/>
              </a:rPr>
              <a:t>	K</a:t>
            </a:r>
            <a:r>
              <a:rPr lang="en-IN" sz="2400" i="1" baseline="-25000" dirty="0">
                <a:latin typeface="Times New Roman" pitchFamily="18" charset="0"/>
                <a:cs typeface="Times New Roman" pitchFamily="18" charset="0"/>
              </a:rPr>
              <a:t>B</a:t>
            </a:r>
            <a:r>
              <a:rPr lang="en-IN" sz="2400" i="1" dirty="0">
                <a:latin typeface="Times New Roman" pitchFamily="18" charset="0"/>
                <a:cs typeface="Times New Roman" pitchFamily="18" charset="0"/>
              </a:rPr>
              <a:t> </a:t>
            </a:r>
            <a:r>
              <a:rPr lang="en-IN" sz="2400" dirty="0">
                <a:latin typeface="Times New Roman" pitchFamily="18" charset="0"/>
                <a:cs typeface="Times New Roman" pitchFamily="18" charset="0"/>
              </a:rPr>
              <a:t>= Buckling factor depending upon the ratio </a:t>
            </a:r>
            <a:r>
              <a:rPr lang="en-IN" sz="2400" i="1" dirty="0">
                <a:latin typeface="Times New Roman" pitchFamily="18" charset="0"/>
                <a:cs typeface="Times New Roman" pitchFamily="18" charset="0"/>
              </a:rPr>
              <a:t>L</a:t>
            </a:r>
            <a:r>
              <a:rPr lang="en-IN" sz="2400" i="1" baseline="-25000" dirty="0">
                <a:latin typeface="Times New Roman" pitchFamily="18" charset="0"/>
                <a:cs typeface="Times New Roman" pitchFamily="18" charset="0"/>
              </a:rPr>
              <a:t>F</a:t>
            </a:r>
            <a:r>
              <a:rPr lang="en-IN" sz="2400" i="1" dirty="0">
                <a:latin typeface="Times New Roman" pitchFamily="18" charset="0"/>
                <a:cs typeface="Times New Roman" pitchFamily="18" charset="0"/>
              </a:rPr>
              <a:t>/D</a:t>
            </a:r>
            <a:endParaRPr lang="en-IN"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lgn="just"/>
            <a:r>
              <a:rPr lang="en-IN" sz="2400" dirty="0">
                <a:latin typeface="Times New Roman" pitchFamily="18" charset="0"/>
                <a:cs typeface="Times New Roman" pitchFamily="18" charset="0"/>
              </a:rPr>
              <a:t>It order to avoid the buckling of spring, it is either mounted on a central rod or located on a tube. When the spring is located on a tube, the clearance between the tube walls and spring should be kept as small as possible, but it must be sufficient to allow for increase in spring diameter during compression.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 name="Content Placeholder 3" descr="T.JPG"/>
          <p:cNvPicPr>
            <a:picLocks noGrp="1" noChangeAspect="1"/>
          </p:cNvPicPr>
          <p:nvPr>
            <p:ph idx="1"/>
          </p:nvPr>
        </p:nvPicPr>
        <p:blipFill>
          <a:blip r:embed="rId2" cstate="print"/>
          <a:stretch>
            <a:fillRect/>
          </a:stretch>
        </p:blipFill>
        <p:spPr>
          <a:xfrm>
            <a:off x="467544" y="1556792"/>
            <a:ext cx="8352928" cy="439248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buAutoNum type="arabicPeriod"/>
            </a:pPr>
            <a:r>
              <a:rPr lang="en-IN" sz="1800" b="1" i="1" dirty="0">
                <a:latin typeface="Times New Roman" pitchFamily="18" charset="0"/>
                <a:cs typeface="Times New Roman" pitchFamily="18" charset="0"/>
              </a:rPr>
              <a:t>Calculate critical frequency of a helical spring wire diameter 10 mm, mean coil diameter 50 mm and number of active coils is 12. Take </a:t>
            </a:r>
            <a:r>
              <a:rPr lang="en-IN" sz="1800" b="1" dirty="0">
                <a:latin typeface="Times New Roman" pitchFamily="18" charset="0"/>
                <a:cs typeface="Times New Roman" pitchFamily="18" charset="0"/>
              </a:rPr>
              <a:t>τ =</a:t>
            </a:r>
            <a:r>
              <a:rPr lang="en-IN" sz="1800" b="1" i="1" dirty="0">
                <a:latin typeface="Times New Roman" pitchFamily="18" charset="0"/>
                <a:cs typeface="Times New Roman" pitchFamily="18" charset="0"/>
              </a:rPr>
              <a:t> 550 </a:t>
            </a:r>
            <a:r>
              <a:rPr lang="en-IN" sz="1800" b="1" i="1" dirty="0" err="1">
                <a:latin typeface="Times New Roman" pitchFamily="18" charset="0"/>
                <a:cs typeface="Times New Roman" pitchFamily="18" charset="0"/>
              </a:rPr>
              <a:t>MPa</a:t>
            </a:r>
            <a:r>
              <a:rPr lang="en-IN" sz="1800" b="1" i="1" dirty="0">
                <a:latin typeface="Times New Roman" pitchFamily="18" charset="0"/>
                <a:cs typeface="Times New Roman" pitchFamily="18" charset="0"/>
              </a:rPr>
              <a:t>, G </a:t>
            </a:r>
            <a:r>
              <a:rPr lang="en-IN" sz="1800" b="1" dirty="0">
                <a:latin typeface="Times New Roman" pitchFamily="18" charset="0"/>
                <a:cs typeface="Times New Roman" pitchFamily="18" charset="0"/>
              </a:rPr>
              <a:t>= 80 </a:t>
            </a:r>
            <a:r>
              <a:rPr lang="en-IN" sz="1800" b="1" dirty="0" err="1">
                <a:latin typeface="Times New Roman" pitchFamily="18" charset="0"/>
                <a:cs typeface="Times New Roman" pitchFamily="18" charset="0"/>
              </a:rPr>
              <a:t>kN</a:t>
            </a:r>
            <a:r>
              <a:rPr lang="en-IN" sz="1800" b="1" dirty="0">
                <a:latin typeface="Times New Roman" pitchFamily="18" charset="0"/>
                <a:cs typeface="Times New Roman" pitchFamily="18" charset="0"/>
              </a:rPr>
              <a:t>/mm</a:t>
            </a:r>
            <a:r>
              <a:rPr lang="en-IN" sz="1800" b="1" baseline="30000" dirty="0">
                <a:latin typeface="Times New Roman" pitchFamily="18" charset="0"/>
                <a:cs typeface="Times New Roman" pitchFamily="18" charset="0"/>
              </a:rPr>
              <a:t>2 </a:t>
            </a:r>
            <a:r>
              <a:rPr lang="en-IN" sz="1800" b="1" dirty="0">
                <a:latin typeface="Times New Roman" pitchFamily="18" charset="0"/>
                <a:cs typeface="Times New Roman" pitchFamily="18" charset="0"/>
              </a:rPr>
              <a:t> and </a:t>
            </a:r>
            <a:r>
              <a:rPr lang="el-GR" sz="1800" b="1" dirty="0">
                <a:latin typeface="Times New Roman" pitchFamily="18" charset="0"/>
                <a:cs typeface="Times New Roman" pitchFamily="18" charset="0"/>
              </a:rPr>
              <a:t>ϒ</a:t>
            </a:r>
            <a:r>
              <a:rPr lang="en-US" sz="1800" b="1" dirty="0">
                <a:latin typeface="Times New Roman" pitchFamily="18" charset="0"/>
                <a:cs typeface="Times New Roman" pitchFamily="18" charset="0"/>
              </a:rPr>
              <a:t> =7.8 x 10</a:t>
            </a:r>
            <a:r>
              <a:rPr lang="en-US" sz="1800" b="1" baseline="30000" dirty="0">
                <a:latin typeface="Times New Roman" pitchFamily="18" charset="0"/>
                <a:cs typeface="Times New Roman" pitchFamily="18" charset="0"/>
              </a:rPr>
              <a:t>-5 </a:t>
            </a:r>
            <a:r>
              <a:rPr lang="en-US" sz="1800" b="1" dirty="0">
                <a:latin typeface="Times New Roman" pitchFamily="18" charset="0"/>
                <a:cs typeface="Times New Roman" pitchFamily="18" charset="0"/>
              </a:rPr>
              <a:t> N/mm</a:t>
            </a:r>
            <a:r>
              <a:rPr lang="en-US" sz="1800" b="1" baseline="30000" dirty="0">
                <a:latin typeface="Times New Roman" pitchFamily="18" charset="0"/>
                <a:cs typeface="Times New Roman" pitchFamily="18" charset="0"/>
              </a:rPr>
              <a:t>3</a:t>
            </a:r>
            <a:r>
              <a:rPr lang="en-US" sz="1800" b="1" dirty="0">
                <a:latin typeface="Times New Roman" pitchFamily="18" charset="0"/>
                <a:cs typeface="Times New Roman" pitchFamily="18" charset="0"/>
              </a:rPr>
              <a:t> ,g = 9810 mm/s</a:t>
            </a:r>
            <a:r>
              <a:rPr lang="en-US" sz="1800" b="1" baseline="30000" dirty="0">
                <a:latin typeface="Times New Roman" pitchFamily="18" charset="0"/>
                <a:cs typeface="Times New Roman" pitchFamily="18" charset="0"/>
              </a:rPr>
              <a:t>2</a:t>
            </a:r>
            <a:r>
              <a:rPr lang="en-US" sz="1800" b="1" dirty="0">
                <a:latin typeface="Times New Roman" pitchFamily="18" charset="0"/>
                <a:cs typeface="Times New Roman" pitchFamily="18" charset="0"/>
              </a:rPr>
              <a:t> </a:t>
            </a:r>
          </a:p>
          <a:p>
            <a:pPr algn="just">
              <a:buNone/>
            </a:pPr>
            <a:endParaRPr lang="en-IN" sz="1800" b="1" i="1" dirty="0">
              <a:latin typeface="Times New Roman" pitchFamily="18" charset="0"/>
              <a:cs typeface="Times New Roman" pitchFamily="18" charset="0"/>
            </a:endParaRPr>
          </a:p>
          <a:p>
            <a:pPr algn="just">
              <a:buNone/>
            </a:pPr>
            <a:r>
              <a:rPr lang="en-IN" sz="1800" b="1" i="1" dirty="0">
                <a:latin typeface="Times New Roman" pitchFamily="18" charset="0"/>
                <a:cs typeface="Times New Roman" pitchFamily="18" charset="0"/>
              </a:rPr>
              <a:t>2. Design a set of helical steel springs to support a static load of 1563 N per spring. In order to provide isolation, the natural frequency of the system must not exceed 100 cycles/min based on each spring supporting a load of 156.3 kg weight. Use shear yield point of 466.7 </a:t>
            </a:r>
            <a:r>
              <a:rPr lang="en-IN" sz="1800" b="1" i="1" dirty="0" err="1">
                <a:latin typeface="Times New Roman" pitchFamily="18" charset="0"/>
                <a:cs typeface="Times New Roman" pitchFamily="18" charset="0"/>
              </a:rPr>
              <a:t>MPa</a:t>
            </a:r>
            <a:r>
              <a:rPr lang="en-IN" sz="1800" b="1" i="1" dirty="0">
                <a:latin typeface="Times New Roman" pitchFamily="18" charset="0"/>
                <a:cs typeface="Times New Roman" pitchFamily="18" charset="0"/>
              </a:rPr>
              <a:t>, a factor of safety 3 and spring index of 6. Design for squared and ground ends and 20% clash allowance</a:t>
            </a:r>
            <a:r>
              <a:rPr lang="en-IN" sz="1800" i="1" dirty="0">
                <a:latin typeface="Times New Roman" pitchFamily="18" charset="0"/>
                <a:cs typeface="Times New Roman" pitchFamily="18" charset="0"/>
              </a:rPr>
              <a:t>. </a:t>
            </a:r>
            <a:endParaRPr lang="en-IN" sz="1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486</Words>
  <Application>Microsoft Office PowerPoint</Application>
  <PresentationFormat>On-screen Show (4:3)</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spring</vt:lpstr>
      <vt:lpstr>clash allowance</vt:lpstr>
      <vt:lpstr>ECCENTRIC LOADING OF SPRINGS</vt:lpstr>
      <vt:lpstr>BUCKLING OF COMPRESSION SPRINGS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918895956979</cp:lastModifiedBy>
  <cp:revision>23</cp:revision>
  <dcterms:created xsi:type="dcterms:W3CDTF">2021-03-03T01:44:05Z</dcterms:created>
  <dcterms:modified xsi:type="dcterms:W3CDTF">2024-02-19T17:52:35Z</dcterms:modified>
</cp:coreProperties>
</file>