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DC1B39C-C882-41D3-AE05-6D8C5EFDBDD4}" type="datetimeFigureOut">
              <a:rPr lang="en-US" smtClean="0"/>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AA96E97-E739-477E-BE10-790D9910B3ED}" type="slidenum">
              <a:rPr lang="en-US" smtClean="0"/>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C1B39C-C882-41D3-AE05-6D8C5EFDBDD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A96E97-E739-477E-BE10-790D9910B3ED}"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C1B39C-C882-41D3-AE05-6D8C5EFDBDD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A96E97-E739-477E-BE10-790D9910B3ED}"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DC1B39C-C882-41D3-AE05-6D8C5EFDBDD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A96E97-E739-477E-BE10-790D9910B3ED}" type="slidenum">
              <a:rPr lang="en-US" smtClean="0"/>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p:txBody>
          <a:bodyPr/>
          <a:lstStyle/>
          <a:p>
            <a:fld id="{8DC1B39C-C882-41D3-AE05-6D8C5EFDBDD4}" type="datetimeFigureOut">
              <a:rPr lang="en-US" smtClean="0"/>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8AA96E97-E739-477E-BE10-790D9910B3ED}" type="slidenum">
              <a:rPr lang="en-US" smtClean="0"/>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DC1B39C-C882-41D3-AE05-6D8C5EFDBDD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A96E97-E739-477E-BE10-790D9910B3ED}" type="slidenum">
              <a:rPr lang="en-US" smtClean="0"/>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7" name="Date Placeholder 6"/>
          <p:cNvSpPr>
            <a:spLocks noGrp="1"/>
          </p:cNvSpPr>
          <p:nvPr>
            <p:ph type="dt" sz="half" idx="10"/>
          </p:nvPr>
        </p:nvSpPr>
        <p:spPr/>
        <p:txBody>
          <a:bodyPr/>
          <a:lstStyle/>
          <a:p>
            <a:fld id="{8DC1B39C-C882-41D3-AE05-6D8C5EFDBDD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A96E97-E739-477E-BE10-790D9910B3ED}" type="slidenum">
              <a:rPr lang="en-US" smtClean="0"/>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C1B39C-C882-41D3-AE05-6D8C5EFDBDD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A96E97-E739-477E-BE10-790D9910B3ED}"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1B39C-C882-41D3-AE05-6D8C5EFDBDD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A96E97-E739-477E-BE10-790D9910B3ED}"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5" name="Date Placeholder 4"/>
          <p:cNvSpPr>
            <a:spLocks noGrp="1"/>
          </p:cNvSpPr>
          <p:nvPr>
            <p:ph type="dt" sz="half" idx="10"/>
          </p:nvPr>
        </p:nvSpPr>
        <p:spPr/>
        <p:txBody>
          <a:bodyPr/>
          <a:lstStyle/>
          <a:p>
            <a:fld id="{8DC1B39C-C882-41D3-AE05-6D8C5EFDBDD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A96E97-E739-477E-BE10-790D9910B3ED}" type="slidenum">
              <a:rPr lang="en-US" smtClean="0"/>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
        <p:nvSpPr>
          <p:cNvPr id="5" name="Date Placeholder 4"/>
          <p:cNvSpPr>
            <a:spLocks noGrp="1"/>
          </p:cNvSpPr>
          <p:nvPr>
            <p:ph type="dt" sz="half" idx="10"/>
          </p:nvPr>
        </p:nvSpPr>
        <p:spPr/>
        <p:txBody>
          <a:bodyPr/>
          <a:lstStyle/>
          <a:p>
            <a:fld id="{8DC1B39C-C882-41D3-AE05-6D8C5EFDBDD4}" type="datetimeFigureOut">
              <a:rPr lang="en-US" smtClean="0"/>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8AA96E97-E739-477E-BE10-790D9910B3ED}" type="slidenum">
              <a:rPr lang="en-US" smtClean="0"/>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DC1B39C-C882-41D3-AE05-6D8C5EFDBDD4}" type="datetimeFigureOut">
              <a:rPr lang="en-US" smtClean="0"/>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AA96E97-E739-477E-BE10-790D9910B3ED}"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panose="05020102010507070707"/>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panose="05020102010507070707"/>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panose="05020102010507070707"/>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jpeg"/><Relationship Id="rId1"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343400"/>
            <a:ext cx="4114800" cy="1981200"/>
          </a:xfrm>
        </p:spPr>
        <p:txBody>
          <a:bodyPr>
            <a:normAutofit/>
          </a:bodyPr>
          <a:lstStyle/>
          <a:p>
            <a:r>
              <a:rPr lang="en-US" sz="2300" u="sng" dirty="0" smtClean="0">
                <a:solidFill>
                  <a:schemeClr val="tx1"/>
                </a:solidFill>
              </a:rPr>
              <a:t>ADC/ACC OF BIET</a:t>
            </a:r>
            <a:endParaRPr lang="en-US" sz="2300" u="sng" dirty="0" smtClean="0">
              <a:solidFill>
                <a:schemeClr val="tx1"/>
              </a:solidFill>
            </a:endParaRPr>
          </a:p>
          <a:p>
            <a:r>
              <a:rPr lang="en-US" sz="2300" dirty="0" smtClean="0">
                <a:solidFill>
                  <a:schemeClr val="tx1"/>
                </a:solidFill>
              </a:rPr>
              <a:t>Er.Pradyumna Maharana                                 ( Mechanical Engg.)</a:t>
            </a:r>
            <a:endParaRPr lang="en-US" sz="2300" dirty="0" smtClean="0">
              <a:solidFill>
                <a:schemeClr val="tx1"/>
              </a:solidFill>
            </a:endParaRPr>
          </a:p>
          <a:p>
            <a:r>
              <a:rPr lang="en-US" sz="2300" dirty="0" smtClean="0">
                <a:solidFill>
                  <a:schemeClr val="tx1"/>
                </a:solidFill>
              </a:rPr>
              <a:t>BIET,Berhampur</a:t>
            </a:r>
            <a:endParaRPr lang="en-US" sz="2300" dirty="0" smtClean="0">
              <a:solidFill>
                <a:schemeClr val="tx1"/>
              </a:solidFill>
            </a:endParaRPr>
          </a:p>
          <a:p>
            <a:endParaRPr lang="en-US" dirty="0"/>
          </a:p>
        </p:txBody>
      </p:sp>
      <p:sp>
        <p:nvSpPr>
          <p:cNvPr id="2" name="Title 1"/>
          <p:cNvSpPr>
            <a:spLocks noGrp="1"/>
          </p:cNvSpPr>
          <p:nvPr>
            <p:ph type="ctrTitle"/>
          </p:nvPr>
        </p:nvSpPr>
        <p:spPr>
          <a:xfrm>
            <a:off x="0" y="1371600"/>
            <a:ext cx="9144000" cy="1828800"/>
          </a:xfrm>
        </p:spPr>
        <p:style>
          <a:lnRef idx="1">
            <a:schemeClr val="accent1"/>
          </a:lnRef>
          <a:fillRef idx="2">
            <a:schemeClr val="accent1"/>
          </a:fillRef>
          <a:effectRef idx="1">
            <a:schemeClr val="accent1"/>
          </a:effectRef>
          <a:fontRef idx="minor">
            <a:schemeClr val="dk1"/>
          </a:fontRef>
        </p:style>
        <p:txBody>
          <a:bodyPr/>
          <a:lstStyle/>
          <a:p>
            <a:r>
              <a:rPr b="1" smtClean="0">
                <a:effectLst>
                  <a:outerShdw blurRad="38100" dist="38100" dir="2700000" algn="tl">
                    <a:srgbClr val="000000">
                      <a:alpha val="43137"/>
                    </a:srgbClr>
                  </a:outerShdw>
                </a:effectLst>
              </a:rPr>
              <a:t>POWER PLANT ENGINEERING</a:t>
            </a:r>
            <a:endParaRPr lang="en-US" b="1" dirty="0">
              <a:effectLst>
                <a:outerShdw blurRad="38100" dist="38100" dir="2700000" algn="tl">
                  <a:srgbClr val="000000">
                    <a:alpha val="43137"/>
                  </a:srgbClr>
                </a:outerShdw>
              </a:effectLst>
            </a:endParaRPr>
          </a:p>
        </p:txBody>
      </p:sp>
      <p:sp>
        <p:nvSpPr>
          <p:cNvPr id="4" name="Rectangle 3"/>
          <p:cNvSpPr/>
          <p:nvPr/>
        </p:nvSpPr>
        <p:spPr>
          <a:xfrm>
            <a:off x="1371600" y="2514600"/>
            <a:ext cx="6400800" cy="584775"/>
          </a:xfrm>
          <a:prstGeom prst="rect">
            <a:avLst/>
          </a:prstGeom>
        </p:spPr>
        <p:style>
          <a:lnRef idx="0">
            <a:scrgbClr r="0" g="0" b="0"/>
          </a:lnRef>
          <a:fillRef idx="1002">
            <a:schemeClr val="lt2"/>
          </a:fillRef>
          <a:effectRef idx="0">
            <a:scrgbClr r="0" g="0" b="0"/>
          </a:effectRef>
          <a:fontRef idx="major"/>
        </p:style>
        <p:txBody>
          <a:bodyPr wrap="square">
            <a:sp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pPr algn="ctr">
              <a:buNone/>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Diesel Engine Power Plant</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WELCOME\Downloads\Logo of BIET.jpg"/>
          <p:cNvPicPr>
            <a:picLocks noChangeAspect="1" noChangeArrowheads="1"/>
          </p:cNvPicPr>
          <p:nvPr/>
        </p:nvPicPr>
        <p:blipFill>
          <a:blip r:embed="rId1"/>
          <a:srcRect/>
          <a:stretch>
            <a:fillRect/>
          </a:stretch>
        </p:blipFill>
        <p:spPr bwMode="auto">
          <a:xfrm>
            <a:off x="3200400" y="152400"/>
            <a:ext cx="2438400" cy="1143000"/>
          </a:xfrm>
          <a:prstGeom prst="rect">
            <a:avLst/>
          </a:prstGeom>
          <a:noFill/>
        </p:spPr>
      </p:pic>
      <p:sp>
        <p:nvSpPr>
          <p:cNvPr id="12" name="Rectangle 11"/>
          <p:cNvSpPr/>
          <p:nvPr/>
        </p:nvSpPr>
        <p:spPr>
          <a:xfrm>
            <a:off x="381000" y="6324600"/>
            <a:ext cx="2300053" cy="323165"/>
          </a:xfrm>
          <a:prstGeom prst="rect">
            <a:avLst/>
          </a:prstGeom>
        </p:spPr>
        <p:txBody>
          <a:bodyPr wrap="none">
            <a:spAutoFit/>
          </a:bodyPr>
          <a:lstStyle/>
          <a:p>
            <a:pPr>
              <a:buNone/>
            </a:pPr>
            <a:r>
              <a:rPr lang="en-US" sz="1500" dirty="0" smtClean="0">
                <a:solidFill>
                  <a:srgbClr val="7030A0"/>
                </a:solidFill>
              </a:rPr>
              <a:t>Dt- 6</a:t>
            </a:r>
            <a:r>
              <a:rPr lang="en-US" sz="1500" baseline="30000" dirty="0" smtClean="0">
                <a:solidFill>
                  <a:srgbClr val="7030A0"/>
                </a:solidFill>
              </a:rPr>
              <a:t>th</a:t>
            </a:r>
            <a:r>
              <a:rPr lang="en-US" sz="1500" dirty="0" smtClean="0">
                <a:solidFill>
                  <a:srgbClr val="7030A0"/>
                </a:solidFill>
              </a:rPr>
              <a:t> May 2020 , 5.16PM</a:t>
            </a:r>
            <a:endParaRPr lang="en-US" sz="1500"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457200"/>
          </a:xfrm>
        </p:spPr>
        <p:txBody>
          <a:bodyPr>
            <a:normAutofit/>
          </a:bodyPr>
          <a:lstStyle/>
          <a:p>
            <a:r>
              <a:rPr lang="en-US" sz="2100" dirty="0" smtClean="0">
                <a:solidFill>
                  <a:srgbClr val="C00000"/>
                </a:solidFill>
              </a:rPr>
              <a:t>                                                                                                                                  Pg-8</a:t>
            </a:r>
            <a:endParaRPr lang="en-US" sz="2100" dirty="0">
              <a:solidFill>
                <a:srgbClr val="C00000"/>
              </a:solidFill>
            </a:endParaRPr>
          </a:p>
        </p:txBody>
      </p:sp>
      <p:sp>
        <p:nvSpPr>
          <p:cNvPr id="3" name="Content Placeholder 2"/>
          <p:cNvSpPr>
            <a:spLocks noGrp="1"/>
          </p:cNvSpPr>
          <p:nvPr>
            <p:ph sz="quarter" idx="1"/>
          </p:nvPr>
        </p:nvSpPr>
        <p:spPr>
          <a:xfrm>
            <a:off x="228600" y="457200"/>
            <a:ext cx="8686800" cy="6172200"/>
          </a:xfrm>
        </p:spPr>
        <p:txBody>
          <a:bodyPr>
            <a:normAutofit fontScale="85000" lnSpcReduction="20000"/>
          </a:bodyPr>
          <a:lstStyle/>
          <a:p>
            <a:pPr>
              <a:buNone/>
            </a:pPr>
            <a:r>
              <a:rPr lang="en-US" sz="2300" dirty="0" smtClean="0"/>
              <a:t>    with air . Generally solid injection is used .</a:t>
            </a:r>
            <a:endParaRPr lang="en-US" sz="2300" dirty="0" smtClean="0"/>
          </a:p>
          <a:p>
            <a:pPr algn="just">
              <a:buNone/>
            </a:pPr>
            <a:r>
              <a:rPr lang="en-US" sz="2300" dirty="0" smtClean="0"/>
              <a:t> - The fuel at a pressure of 100 to 200 bar is injected through the nozzle into the compressed air which also helps to atomise the fuel .</a:t>
            </a:r>
            <a:endParaRPr lang="en-US" sz="2300" dirty="0" smtClean="0"/>
          </a:p>
          <a:p>
            <a:pPr>
              <a:buNone/>
            </a:pPr>
            <a:r>
              <a:rPr lang="en-US" sz="2300" dirty="0" smtClean="0"/>
              <a:t> - </a:t>
            </a:r>
            <a:r>
              <a:rPr lang="en-US" sz="2300" b="1" dirty="0" smtClean="0"/>
              <a:t>Function of Fuel injection system :-</a:t>
            </a:r>
            <a:r>
              <a:rPr lang="en-US" sz="2300" dirty="0" smtClean="0"/>
              <a:t>                                                                                 (i)Filter the fuel                                                                                                                      (ii)Meter or measure the correct-quantity of fuel to be injected .                         (iii)Time the fuel injection                                                                                                   (iv)Control the rate of fuel injection .                                                                     (v)Automise or break up the fuel to fine particles .                                                (vi)Properly distribute the fuel in the combustion chamber .</a:t>
            </a:r>
            <a:endParaRPr lang="en-US" sz="2300" dirty="0" smtClean="0"/>
          </a:p>
          <a:p>
            <a:pPr algn="just">
              <a:buNone/>
            </a:pPr>
            <a:r>
              <a:rPr lang="en-US" sz="2300" b="1" dirty="0" smtClean="0"/>
              <a:t> - Type of Fuel injection system :-</a:t>
            </a:r>
            <a:r>
              <a:rPr lang="en-US" sz="2300" dirty="0" smtClean="0"/>
              <a:t> The following fuel injection systems are commonly used in diesel power station :</a:t>
            </a:r>
            <a:endParaRPr lang="en-US" sz="2300" dirty="0" smtClean="0"/>
          </a:p>
          <a:p>
            <a:pPr algn="just">
              <a:buNone/>
            </a:pPr>
            <a:r>
              <a:rPr lang="en-US" sz="2300" dirty="0" smtClean="0"/>
              <a:t>     (a) Common-rail injection system                                                                                     </a:t>
            </a:r>
            <a:endParaRPr lang="en-US" sz="2300" dirty="0" smtClean="0"/>
          </a:p>
          <a:p>
            <a:pPr algn="just">
              <a:buNone/>
            </a:pPr>
            <a:r>
              <a:rPr lang="en-US" sz="2300" dirty="0" smtClean="0"/>
              <a:t>     (b) Individual pump injection system</a:t>
            </a:r>
            <a:endParaRPr lang="en-US" sz="2300" dirty="0" smtClean="0"/>
          </a:p>
          <a:p>
            <a:pPr algn="just">
              <a:buNone/>
            </a:pPr>
            <a:r>
              <a:rPr lang="en-US" sz="2300" dirty="0" smtClean="0"/>
              <a:t>     (c) Distiributor</a:t>
            </a:r>
            <a:endParaRPr lang="en-US" sz="2300" dirty="0" smtClean="0"/>
          </a:p>
          <a:p>
            <a:pPr algn="just">
              <a:buNone/>
            </a:pPr>
            <a:r>
              <a:rPr lang="en-US" sz="2300" b="1" dirty="0" smtClean="0"/>
              <a:t>   (a). Common-rail injection system :-                                                                                  </a:t>
            </a:r>
            <a:endParaRPr lang="en-US" sz="2300" b="1" dirty="0" smtClean="0"/>
          </a:p>
          <a:p>
            <a:pPr algn="just">
              <a:buNone/>
            </a:pPr>
            <a:r>
              <a:rPr lang="en-US" sz="2300" dirty="0" smtClean="0"/>
              <a:t> - Two types of common rail injection systems are shown in Figure.(c) and Fig.(d) respectively. </a:t>
            </a:r>
            <a:endParaRPr lang="en-US" sz="2300" dirty="0" smtClean="0"/>
          </a:p>
          <a:p>
            <a:pPr algn="just">
              <a:buNone/>
            </a:pPr>
            <a:r>
              <a:rPr lang="en-US" sz="2300" dirty="0" smtClean="0"/>
              <a:t> - In fig.(c) </a:t>
            </a:r>
            <a:r>
              <a:rPr lang="en-US" sz="2400" dirty="0" smtClean="0"/>
              <a:t>, a single pump supplies high-pressure fuel to header. A relief valve holds pressure constant. The control wedge adjusts the lift of mechanical operated valve to set the amount and time of injection.</a:t>
            </a:r>
            <a:endParaRPr lang="en-US" sz="2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304800"/>
          </a:xfrm>
        </p:spPr>
        <p:txBody>
          <a:bodyPr>
            <a:noAutofit/>
          </a:bodyPr>
          <a:lstStyle/>
          <a:p>
            <a:r>
              <a:rPr lang="en-US" sz="2100" dirty="0" smtClean="0">
                <a:solidFill>
                  <a:srgbClr val="C00000"/>
                </a:solidFill>
              </a:rPr>
              <a:t>                                                                                                                              Pg-9</a:t>
            </a:r>
            <a:endParaRPr lang="en-US" sz="2100" dirty="0">
              <a:solidFill>
                <a:srgbClr val="C00000"/>
              </a:solidFill>
            </a:endParaRPr>
          </a:p>
        </p:txBody>
      </p:sp>
      <p:sp>
        <p:nvSpPr>
          <p:cNvPr id="3" name="Content Placeholder 2"/>
          <p:cNvSpPr>
            <a:spLocks noGrp="1"/>
          </p:cNvSpPr>
          <p:nvPr>
            <p:ph sz="quarter" idx="1"/>
          </p:nvPr>
        </p:nvSpPr>
        <p:spPr>
          <a:xfrm>
            <a:off x="152400" y="228600"/>
            <a:ext cx="8763000" cy="6400800"/>
          </a:xfrm>
        </p:spPr>
        <p:txBody>
          <a:bodyPr>
            <a:normAutofit lnSpcReduction="10000"/>
          </a:bodyPr>
          <a:lstStyle/>
          <a:p>
            <a:pPr algn="just">
              <a:buFontTx/>
              <a:buChar char="-"/>
            </a:pPr>
            <a:r>
              <a:rPr lang="en-US" sz="2100" dirty="0" smtClean="0"/>
              <a:t>Fig.(d) shows a controlled pressure system. It has a pump that maintains set head pressure. Pressure relief and timing valves regulate injection time and amount. Spring loaded spray valve acts merely as a check.</a:t>
            </a:r>
            <a:endParaRPr lang="en-US" sz="2100" dirty="0" smtClean="0"/>
          </a:p>
          <a:p>
            <a:pPr algn="just">
              <a:buFontTx/>
              <a:buChar char="-"/>
            </a:pPr>
            <a:endParaRPr lang="en-US" sz="2100" dirty="0" smtClean="0"/>
          </a:p>
          <a:p>
            <a:pPr algn="just">
              <a:buFontTx/>
              <a:buChar char="-"/>
            </a:pPr>
            <a:endParaRPr lang="en-US" sz="2100" dirty="0" smtClean="0"/>
          </a:p>
          <a:p>
            <a:pPr algn="just">
              <a:buFontTx/>
              <a:buChar char="-"/>
            </a:pPr>
            <a:endParaRPr lang="en-US" sz="2100" dirty="0" smtClean="0"/>
          </a:p>
          <a:p>
            <a:pPr algn="just">
              <a:buFontTx/>
              <a:buChar char="-"/>
            </a:pPr>
            <a:endParaRPr lang="en-US" sz="2100" dirty="0" smtClean="0"/>
          </a:p>
          <a:p>
            <a:pPr algn="just">
              <a:buFontTx/>
              <a:buChar char="-"/>
            </a:pPr>
            <a:endParaRPr lang="en-US" sz="2100" dirty="0" smtClean="0"/>
          </a:p>
          <a:p>
            <a:pPr algn="just">
              <a:buFontTx/>
              <a:buChar char="-"/>
            </a:pPr>
            <a:endParaRPr lang="en-US" sz="2100" dirty="0" smtClean="0"/>
          </a:p>
          <a:p>
            <a:pPr algn="just">
              <a:buFontTx/>
              <a:buChar char="-"/>
            </a:pPr>
            <a:endParaRPr lang="en-US" sz="2100" dirty="0" smtClean="0"/>
          </a:p>
          <a:p>
            <a:pPr algn="just">
              <a:buFontTx/>
              <a:buChar char="-"/>
            </a:pPr>
            <a:endParaRPr lang="en-US" sz="2100" dirty="0" smtClean="0"/>
          </a:p>
          <a:p>
            <a:pPr>
              <a:buNone/>
            </a:pPr>
            <a:endParaRPr lang="en-US" sz="2100" b="1" dirty="0" smtClean="0"/>
          </a:p>
          <a:p>
            <a:pPr>
              <a:buNone/>
            </a:pPr>
            <a:endParaRPr lang="en-US" sz="2100" b="1" dirty="0" smtClean="0"/>
          </a:p>
          <a:p>
            <a:pPr>
              <a:buNone/>
            </a:pPr>
            <a:r>
              <a:rPr lang="en-US" sz="2100" b="1" dirty="0" smtClean="0"/>
              <a:t>   (b).Individual Pump injection system:-</a:t>
            </a:r>
            <a:r>
              <a:rPr lang="en-US" sz="2100" dirty="0" smtClean="0"/>
              <a:t> </a:t>
            </a:r>
            <a:r>
              <a:rPr lang="en-US" sz="2100" b="1" dirty="0" smtClean="0"/>
              <a:t> </a:t>
            </a:r>
            <a:r>
              <a:rPr lang="en-US" sz="2100" dirty="0" smtClean="0"/>
              <a:t>An individual pump injection system is shown in Figure 13.11. In this system, an individual pump cylinder connects directly to each fuel nozzle . Pump meters charge and control injection timing. Nozzles contain a delivery valve that is actuated by the fuel oil pressure</a:t>
            </a:r>
            <a:endParaRPr lang="en-US" sz="2100" b="1" dirty="0"/>
          </a:p>
        </p:txBody>
      </p:sp>
      <p:pic>
        <p:nvPicPr>
          <p:cNvPr id="2050" name="Picture 2"/>
          <p:cNvPicPr>
            <a:picLocks noGrp="1" noChangeAspect="1" noChangeArrowheads="1"/>
          </p:cNvPicPr>
          <p:nvPr>
            <p:ph sz="quarter" idx="2"/>
          </p:nvPr>
        </p:nvPicPr>
        <p:blipFill>
          <a:blip r:embed="rId1" cstate="print"/>
          <a:srcRect/>
          <a:stretch>
            <a:fillRect/>
          </a:stretch>
        </p:blipFill>
        <p:spPr bwMode="auto">
          <a:xfrm>
            <a:off x="609600" y="1295400"/>
            <a:ext cx="4130675" cy="3264159"/>
          </a:xfrm>
          <a:prstGeom prst="rect">
            <a:avLst/>
          </a:prstGeom>
          <a:noFill/>
          <a:ln w="9525">
            <a:noFill/>
            <a:miter lim="800000"/>
            <a:headEnd/>
            <a:tailEnd/>
          </a:ln>
          <a:effectLst/>
        </p:spPr>
      </p:pic>
      <p:pic>
        <p:nvPicPr>
          <p:cNvPr id="2053" name="Picture 5"/>
          <p:cNvPicPr>
            <a:picLocks noChangeAspect="1" noChangeArrowheads="1"/>
          </p:cNvPicPr>
          <p:nvPr/>
        </p:nvPicPr>
        <p:blipFill>
          <a:blip r:embed="rId2" cstate="print"/>
          <a:srcRect/>
          <a:stretch>
            <a:fillRect/>
          </a:stretch>
        </p:blipFill>
        <p:spPr bwMode="auto">
          <a:xfrm>
            <a:off x="5105400" y="1295400"/>
            <a:ext cx="3657600" cy="3124200"/>
          </a:xfrm>
          <a:prstGeom prst="rect">
            <a:avLst/>
          </a:prstGeom>
          <a:noFill/>
          <a:ln w="9525">
            <a:noFill/>
            <a:miter lim="800000"/>
            <a:headEnd/>
            <a:tailEnd/>
          </a:ln>
          <a:effectLst/>
        </p:spPr>
      </p:pic>
      <p:sp>
        <p:nvSpPr>
          <p:cNvPr id="9" name="Rectangle 8"/>
          <p:cNvSpPr/>
          <p:nvPr/>
        </p:nvSpPr>
        <p:spPr>
          <a:xfrm>
            <a:off x="381000" y="4343400"/>
            <a:ext cx="4876800" cy="307777"/>
          </a:xfrm>
          <a:prstGeom prst="rect">
            <a:avLst/>
          </a:prstGeom>
        </p:spPr>
        <p:txBody>
          <a:bodyPr wrap="square">
            <a:spAutoFit/>
          </a:bodyPr>
          <a:lstStyle/>
          <a:p>
            <a:pPr>
              <a:buNone/>
            </a:pPr>
            <a:r>
              <a:rPr lang="en-US" sz="1400" dirty="0" smtClean="0"/>
              <a:t>Fig</a:t>
            </a:r>
            <a:r>
              <a:rPr lang="en-US" sz="1400" dirty="0" smtClean="0"/>
              <a:t>.(c) </a:t>
            </a:r>
            <a:r>
              <a:rPr lang="en-US" sz="1400" dirty="0" smtClean="0"/>
              <a:t>common-rail injection system using a single pump</a:t>
            </a:r>
            <a:endParaRPr lang="en-US" sz="1400" dirty="0"/>
          </a:p>
        </p:txBody>
      </p:sp>
      <p:sp>
        <p:nvSpPr>
          <p:cNvPr id="10" name="Rectangle 9"/>
          <p:cNvSpPr/>
          <p:nvPr/>
        </p:nvSpPr>
        <p:spPr>
          <a:xfrm>
            <a:off x="5486400" y="4343400"/>
            <a:ext cx="2805640" cy="307777"/>
          </a:xfrm>
          <a:prstGeom prst="rect">
            <a:avLst/>
          </a:prstGeom>
        </p:spPr>
        <p:txBody>
          <a:bodyPr wrap="none">
            <a:spAutoFit/>
          </a:bodyPr>
          <a:lstStyle/>
          <a:p>
            <a:pPr>
              <a:buNone/>
            </a:pPr>
            <a:r>
              <a:rPr lang="en-US" sz="1400" dirty="0" smtClean="0"/>
              <a:t>Fig.(d) controlled pressure system</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228600"/>
          </a:xfrm>
        </p:spPr>
        <p:txBody>
          <a:bodyPr>
            <a:noAutofit/>
          </a:bodyPr>
          <a:lstStyle/>
          <a:p>
            <a:r>
              <a:rPr lang="en-US" sz="2100" dirty="0" smtClean="0">
                <a:solidFill>
                  <a:srgbClr val="C00000"/>
                </a:solidFill>
              </a:rPr>
              <a:t>                                                                                                                             Pg-10</a:t>
            </a:r>
            <a:endParaRPr lang="en-US" sz="2100" dirty="0">
              <a:solidFill>
                <a:srgbClr val="C00000"/>
              </a:solidFill>
            </a:endParaRPr>
          </a:p>
        </p:txBody>
      </p:sp>
      <p:sp>
        <p:nvSpPr>
          <p:cNvPr id="4" name="Content Placeholder 3"/>
          <p:cNvSpPr>
            <a:spLocks noGrp="1"/>
          </p:cNvSpPr>
          <p:nvPr>
            <p:ph sz="quarter" idx="2"/>
          </p:nvPr>
        </p:nvSpPr>
        <p:spPr>
          <a:xfrm>
            <a:off x="228600" y="2895600"/>
            <a:ext cx="4114800" cy="3733800"/>
          </a:xfrm>
        </p:spPr>
        <p:txBody>
          <a:bodyPr>
            <a:normAutofit/>
          </a:bodyPr>
          <a:lstStyle/>
          <a:p>
            <a:pPr algn="just">
              <a:buNone/>
            </a:pPr>
            <a:r>
              <a:rPr lang="en-US" sz="2000" b="1" dirty="0" smtClean="0"/>
              <a:t>(c). Distributor system :- </a:t>
            </a:r>
            <a:r>
              <a:rPr lang="en-US" sz="2000" dirty="0" smtClean="0"/>
              <a:t>Most commonly used distributor system is shown in Figure 13.12. In this system, the fuel is metered at a central point. A pump pressurizes, meters the fuel and times the injection. The fuel is then distributed to cylinders in correct firing order by cam-operated poppet valves that open to admit fuel to the nozzles.</a:t>
            </a:r>
            <a:endParaRPr lang="en-US" sz="2000" dirty="0" smtClean="0"/>
          </a:p>
          <a:p>
            <a:pPr algn="just">
              <a:buNone/>
            </a:pPr>
            <a:endParaRPr lang="en-US" sz="2100" b="1" dirty="0" smtClean="0"/>
          </a:p>
          <a:p>
            <a:pPr algn="just">
              <a:buNone/>
            </a:pPr>
            <a:endParaRPr lang="en-US" sz="2100" b="1" dirty="0" smtClean="0"/>
          </a:p>
          <a:p>
            <a:pPr algn="just">
              <a:buNone/>
            </a:pPr>
            <a:endParaRPr lang="en-US" sz="2100" b="1" dirty="0" smtClean="0"/>
          </a:p>
          <a:p>
            <a:pPr algn="just">
              <a:buNone/>
            </a:pPr>
            <a:endParaRPr lang="en-US" sz="2100" b="1" dirty="0" smtClean="0"/>
          </a:p>
          <a:p>
            <a:pPr algn="just">
              <a:buNone/>
            </a:pPr>
            <a:endParaRPr lang="en-US" sz="2100" b="1" dirty="0" smtClean="0"/>
          </a:p>
          <a:p>
            <a:pPr algn="just">
              <a:buNone/>
            </a:pPr>
            <a:endParaRPr lang="en-US" sz="2100" b="1" dirty="0" smtClean="0"/>
          </a:p>
          <a:p>
            <a:pPr algn="just">
              <a:buNone/>
            </a:pPr>
            <a:endParaRPr lang="en-US" sz="2100" b="1" dirty="0"/>
          </a:p>
        </p:txBody>
      </p:sp>
      <p:pic>
        <p:nvPicPr>
          <p:cNvPr id="3074" name="Picture 2"/>
          <p:cNvPicPr>
            <a:picLocks noGrp="1" noChangeAspect="1" noChangeArrowheads="1"/>
          </p:cNvPicPr>
          <p:nvPr>
            <p:ph sz="quarter" idx="1"/>
          </p:nvPr>
        </p:nvPicPr>
        <p:blipFill>
          <a:blip r:embed="rId1"/>
          <a:srcRect/>
          <a:stretch>
            <a:fillRect/>
          </a:stretch>
        </p:blipFill>
        <p:spPr bwMode="auto">
          <a:xfrm>
            <a:off x="914400" y="228600"/>
            <a:ext cx="6629400" cy="2468060"/>
          </a:xfrm>
          <a:prstGeom prst="rect">
            <a:avLst/>
          </a:prstGeom>
          <a:noFill/>
          <a:ln w="9525">
            <a:noFill/>
            <a:miter lim="800000"/>
            <a:headEnd/>
            <a:tailEnd/>
          </a:ln>
          <a:effectLst/>
        </p:spPr>
      </p:pic>
      <p:sp>
        <p:nvSpPr>
          <p:cNvPr id="6" name="Rectangle 5"/>
          <p:cNvSpPr/>
          <p:nvPr/>
        </p:nvSpPr>
        <p:spPr>
          <a:xfrm>
            <a:off x="2286000" y="2590800"/>
            <a:ext cx="3236335" cy="307777"/>
          </a:xfrm>
          <a:prstGeom prst="rect">
            <a:avLst/>
          </a:prstGeom>
        </p:spPr>
        <p:txBody>
          <a:bodyPr wrap="none">
            <a:spAutoFit/>
          </a:bodyPr>
          <a:lstStyle/>
          <a:p>
            <a:pPr>
              <a:buNone/>
            </a:pPr>
            <a:r>
              <a:rPr lang="en-US" sz="1400" dirty="0" smtClean="0"/>
              <a:t>Fig</a:t>
            </a:r>
            <a:r>
              <a:rPr lang="en-US" sz="1400" dirty="0" smtClean="0"/>
              <a:t>.(e)Individual </a:t>
            </a:r>
            <a:r>
              <a:rPr lang="en-US" sz="1400" dirty="0" smtClean="0"/>
              <a:t>pump injection system</a:t>
            </a:r>
            <a:endParaRPr lang="en-US" sz="1400" dirty="0"/>
          </a:p>
        </p:txBody>
      </p:sp>
      <p:pic>
        <p:nvPicPr>
          <p:cNvPr id="3075" name="Picture 3"/>
          <p:cNvPicPr>
            <a:picLocks noChangeAspect="1" noChangeArrowheads="1"/>
          </p:cNvPicPr>
          <p:nvPr/>
        </p:nvPicPr>
        <p:blipFill>
          <a:blip r:embed="rId2"/>
          <a:srcRect/>
          <a:stretch>
            <a:fillRect/>
          </a:stretch>
        </p:blipFill>
        <p:spPr bwMode="auto">
          <a:xfrm>
            <a:off x="4495800" y="3048000"/>
            <a:ext cx="4419600" cy="3200400"/>
          </a:xfrm>
          <a:prstGeom prst="rect">
            <a:avLst/>
          </a:prstGeom>
          <a:noFill/>
          <a:ln w="9525">
            <a:noFill/>
            <a:miter lim="800000"/>
            <a:headEnd/>
            <a:tailEnd/>
          </a:ln>
          <a:effectLst/>
        </p:spPr>
      </p:pic>
      <p:sp>
        <p:nvSpPr>
          <p:cNvPr id="8" name="Rectangle 7"/>
          <p:cNvSpPr/>
          <p:nvPr/>
        </p:nvSpPr>
        <p:spPr>
          <a:xfrm>
            <a:off x="5410200" y="6248400"/>
            <a:ext cx="2628989" cy="369332"/>
          </a:xfrm>
          <a:prstGeom prst="rect">
            <a:avLst/>
          </a:prstGeom>
        </p:spPr>
        <p:txBody>
          <a:bodyPr wrap="none">
            <a:spAutoFit/>
          </a:bodyPr>
          <a:lstStyle/>
          <a:p>
            <a:pPr>
              <a:buNone/>
            </a:pPr>
            <a:r>
              <a:rPr lang="en-US" dirty="0" smtClean="0"/>
              <a:t>Fig</a:t>
            </a:r>
            <a:r>
              <a:rPr lang="en-US" dirty="0" smtClean="0"/>
              <a:t>.(f)Distributor </a:t>
            </a:r>
            <a:r>
              <a:rPr lang="en-US" dirty="0" smtClean="0"/>
              <a:t>system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334962"/>
          </a:xfrm>
        </p:spPr>
        <p:txBody>
          <a:bodyPr>
            <a:noAutofit/>
          </a:bodyPr>
          <a:lstStyle/>
          <a:p>
            <a:r>
              <a:rPr lang="en-US" sz="2100" dirty="0" smtClean="0">
                <a:solidFill>
                  <a:srgbClr val="C00000"/>
                </a:solidFill>
              </a:rPr>
              <a:t>                                                                                                                                Pg-11</a:t>
            </a:r>
            <a:endParaRPr lang="en-US" sz="2100" dirty="0">
              <a:solidFill>
                <a:srgbClr val="C00000"/>
              </a:solidFill>
            </a:endParaRPr>
          </a:p>
        </p:txBody>
      </p:sp>
      <p:sp>
        <p:nvSpPr>
          <p:cNvPr id="3" name="Content Placeholder 2"/>
          <p:cNvSpPr>
            <a:spLocks noGrp="1"/>
          </p:cNvSpPr>
          <p:nvPr>
            <p:ph sz="quarter" idx="1"/>
          </p:nvPr>
        </p:nvSpPr>
        <p:spPr>
          <a:xfrm>
            <a:off x="304800" y="304800"/>
            <a:ext cx="8534400" cy="6324600"/>
          </a:xfrm>
        </p:spPr>
        <p:txBody>
          <a:bodyPr>
            <a:noAutofit/>
          </a:bodyPr>
          <a:lstStyle/>
          <a:p>
            <a:pPr>
              <a:buNone/>
            </a:pPr>
            <a:r>
              <a:rPr lang="en-US" sz="2100" dirty="0" smtClean="0"/>
              <a:t>                                           </a:t>
            </a:r>
            <a:r>
              <a:rPr lang="en-US" sz="2100" b="1" dirty="0" smtClean="0">
                <a:solidFill>
                  <a:srgbClr val="7030A0"/>
                </a:solidFill>
              </a:rPr>
              <a:t>3.AIR-SUPPLY SYSTEM</a:t>
            </a:r>
            <a:endParaRPr lang="en-US" sz="2100" b="1" dirty="0" smtClean="0">
              <a:solidFill>
                <a:srgbClr val="7030A0"/>
              </a:solidFill>
            </a:endParaRPr>
          </a:p>
          <a:p>
            <a:pPr algn="just">
              <a:buFontTx/>
              <a:buChar char="-"/>
            </a:pPr>
            <a:r>
              <a:rPr lang="en-US" sz="2100" dirty="0" smtClean="0"/>
              <a:t>Generally a large diesel engine requires 0.076 to 0.114 m3 of air per min per kw of power developed. The fresh air is drawn through pipes or ducts or filters. The purpose of the filter is to catch any air borne dirt as it otherwise may cause the wear and tear of the engine. The filters may be of dry or oil bath. The filters should be cleaned periodically. Electrostatic precipitator filters can also be used. Oil impingement type of filter consists of a frame filled with metal shavings which are coated with a special oil so that the air in passing through the frame and being broken up into a number of small filaments comes into contact with the oil whose property is to seize and hold any dust particles being carried by the air. The dry type of filter is made of cloth, felt, glass wool etc. In case of oil bath type of filter the air is swept over or through a pool of oil so that the particles of dust become coated. Light weight steel pipe is the material for intake ducts.</a:t>
            </a:r>
            <a:endParaRPr lang="en-US" sz="2100" dirty="0" smtClean="0"/>
          </a:p>
          <a:p>
            <a:pPr algn="just">
              <a:buNone/>
            </a:pPr>
            <a:r>
              <a:rPr lang="en-US" sz="2100" dirty="0" smtClean="0"/>
              <a:t>-   Since the noise may be transmitted back to the outside air via the air intake. So, A silencer is needed in between the engine and the intake system.</a:t>
            </a:r>
            <a:endParaRPr lang="en-US" sz="2100" dirty="0" smtClean="0"/>
          </a:p>
          <a:p>
            <a:pPr algn="just">
              <a:buNone/>
            </a:pPr>
            <a:r>
              <a:rPr lang="en-US" sz="2100" dirty="0" smtClean="0"/>
              <a:t> </a:t>
            </a:r>
            <a:endParaRPr lang="en-US" sz="2100" b="1" dirty="0" smtClean="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457200"/>
          </a:xfrm>
        </p:spPr>
        <p:txBody>
          <a:bodyPr>
            <a:noAutofit/>
          </a:bodyPr>
          <a:lstStyle/>
          <a:p>
            <a:r>
              <a:rPr lang="en-US" sz="2100" dirty="0" smtClean="0">
                <a:solidFill>
                  <a:srgbClr val="C00000"/>
                </a:solidFill>
              </a:rPr>
              <a:t>                                                                                                                            Pg-12</a:t>
            </a:r>
            <a:endParaRPr lang="en-US" sz="2100" dirty="0">
              <a:solidFill>
                <a:srgbClr val="C00000"/>
              </a:solidFill>
            </a:endParaRPr>
          </a:p>
        </p:txBody>
      </p:sp>
      <p:sp>
        <p:nvSpPr>
          <p:cNvPr id="3" name="Content Placeholder 2"/>
          <p:cNvSpPr>
            <a:spLocks noGrp="1"/>
          </p:cNvSpPr>
          <p:nvPr>
            <p:ph sz="quarter" idx="1"/>
          </p:nvPr>
        </p:nvSpPr>
        <p:spPr>
          <a:xfrm>
            <a:off x="228600" y="228600"/>
            <a:ext cx="8610600" cy="6400800"/>
          </a:xfrm>
        </p:spPr>
        <p:txBody>
          <a:bodyPr>
            <a:noAutofit/>
          </a:bodyPr>
          <a:lstStyle/>
          <a:p>
            <a:pPr algn="just">
              <a:buNone/>
            </a:pPr>
            <a:r>
              <a:rPr lang="en-US" sz="2100" dirty="0" smtClean="0"/>
              <a:t>- There should be minimum pressure loss in the air intake system, otherwise specific fuel consumption will increase and the engine capacity is reduced.</a:t>
            </a:r>
            <a:endParaRPr lang="en-US" sz="2100" dirty="0" smtClean="0"/>
          </a:p>
          <a:p>
            <a:pPr algn="just">
              <a:buNone/>
            </a:pPr>
            <a:r>
              <a:rPr lang="en-US" sz="2100" dirty="0" smtClean="0"/>
              <a:t>- The air intake system conveys fresh air through pipes or ducts to:</a:t>
            </a:r>
            <a:endParaRPr lang="en-US" sz="2100" dirty="0" smtClean="0"/>
          </a:p>
          <a:p>
            <a:pPr>
              <a:buNone/>
            </a:pPr>
            <a:r>
              <a:rPr lang="en-US" sz="2100" dirty="0" smtClean="0"/>
              <a:t>                   1. Air-intake manifold of four-stroke engine.</a:t>
            </a:r>
            <a:endParaRPr lang="en-US" sz="2100" dirty="0" smtClean="0"/>
          </a:p>
          <a:p>
            <a:pPr>
              <a:buNone/>
            </a:pPr>
            <a:r>
              <a:rPr lang="en-US" sz="2100" dirty="0" smtClean="0"/>
              <a:t>                   2. The scavenging pump inlet of a two-stroke engine.</a:t>
            </a:r>
            <a:endParaRPr lang="en-US" sz="2100" dirty="0" smtClean="0"/>
          </a:p>
          <a:p>
            <a:pPr>
              <a:buNone/>
            </a:pPr>
            <a:r>
              <a:rPr lang="en-US" sz="2100" dirty="0" smtClean="0"/>
              <a:t>                   3. The supercharger inlet of a supercharged engine.</a:t>
            </a:r>
            <a:endParaRPr lang="en-US" sz="2100" dirty="0" smtClean="0"/>
          </a:p>
          <a:p>
            <a:pPr algn="just">
              <a:buNone/>
            </a:pPr>
            <a:r>
              <a:rPr lang="en-US" sz="2100" dirty="0" smtClean="0"/>
              <a:t>- The air intake may be located:</a:t>
            </a:r>
            <a:endParaRPr lang="en-US" sz="2100" dirty="0" smtClean="0"/>
          </a:p>
          <a:p>
            <a:pPr>
              <a:buNone/>
            </a:pPr>
            <a:r>
              <a:rPr lang="en-US" sz="2100" dirty="0" smtClean="0"/>
              <a:t>                   (a) Very Near the ground and outside the plant building.</a:t>
            </a:r>
            <a:endParaRPr lang="en-US" sz="2100" dirty="0" smtClean="0"/>
          </a:p>
          <a:p>
            <a:pPr>
              <a:buNone/>
            </a:pPr>
            <a:r>
              <a:rPr lang="en-US" sz="2100" dirty="0" smtClean="0"/>
              <a:t>                  (b) In the building roof.</a:t>
            </a:r>
            <a:endParaRPr lang="en-US" sz="2100" dirty="0" smtClean="0"/>
          </a:p>
          <a:p>
            <a:pPr algn="just">
              <a:buNone/>
            </a:pPr>
            <a:r>
              <a:rPr lang="en-US" sz="2100" dirty="0" smtClean="0"/>
              <a:t>                  (c) On the building roof.</a:t>
            </a:r>
            <a:endParaRPr lang="en-US" sz="2100" dirty="0" smtClean="0"/>
          </a:p>
          <a:p>
            <a:pPr>
              <a:buNone/>
            </a:pPr>
            <a:r>
              <a:rPr lang="en-US" sz="2100" dirty="0" smtClean="0"/>
              <a:t>                  (d) Inside the engine room.</a:t>
            </a:r>
            <a:endParaRPr lang="en-US" sz="2100" dirty="0" smtClean="0"/>
          </a:p>
          <a:p>
            <a:pPr algn="just">
              <a:buNone/>
            </a:pPr>
            <a:r>
              <a:rPr lang="en-US" sz="2100" dirty="0" smtClean="0"/>
              <a:t>- Following precautions should be taken while constructing a suitable air intake system:</a:t>
            </a:r>
            <a:endParaRPr lang="en-US" sz="2100" dirty="0" smtClean="0"/>
          </a:p>
          <a:p>
            <a:pPr algn="just">
              <a:buNone/>
            </a:pPr>
            <a:r>
              <a:rPr lang="en-US" sz="2100" dirty="0" smtClean="0"/>
              <a:t>                    1. They do not locate the air-intakes inside the engine room.</a:t>
            </a:r>
            <a:endParaRPr lang="en-US" sz="2100" dirty="0" smtClean="0"/>
          </a:p>
          <a:p>
            <a:pPr algn="just">
              <a:buNone/>
            </a:pPr>
            <a:r>
              <a:rPr lang="en-US" sz="2100" dirty="0" smtClean="0"/>
              <a:t>                     2. Do not take air from a confined space as otherwise serious  </a:t>
            </a:r>
            <a:endParaRPr lang="en-US" sz="2100" dirty="0" smtClean="0"/>
          </a:p>
          <a:p>
            <a:pPr algn="just">
              <a:buNone/>
            </a:pPr>
            <a:r>
              <a:rPr lang="en-US" sz="2100" dirty="0" smtClean="0"/>
              <a:t>                           vibration problems can occur due to air pulsations.</a:t>
            </a:r>
            <a:endParaRPr lang="en-US" sz="21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381000"/>
          </a:xfrm>
        </p:spPr>
        <p:txBody>
          <a:bodyPr>
            <a:noAutofit/>
          </a:bodyPr>
          <a:lstStyle/>
          <a:p>
            <a:r>
              <a:rPr lang="en-US" sz="2100" dirty="0" smtClean="0">
                <a:solidFill>
                  <a:srgbClr val="C00000"/>
                </a:solidFill>
              </a:rPr>
              <a:t>                                                                                                                           Pg-13</a:t>
            </a:r>
            <a:endParaRPr lang="en-US" sz="2100" dirty="0">
              <a:solidFill>
                <a:srgbClr val="C00000"/>
              </a:solidFill>
            </a:endParaRPr>
          </a:p>
        </p:txBody>
      </p:sp>
      <p:sp>
        <p:nvSpPr>
          <p:cNvPr id="3" name="Content Placeholder 2"/>
          <p:cNvSpPr>
            <a:spLocks noGrp="1"/>
          </p:cNvSpPr>
          <p:nvPr>
            <p:ph sz="quarter" idx="1"/>
          </p:nvPr>
        </p:nvSpPr>
        <p:spPr>
          <a:xfrm>
            <a:off x="304800" y="152400"/>
            <a:ext cx="4800600" cy="3429000"/>
          </a:xfrm>
        </p:spPr>
        <p:txBody>
          <a:bodyPr>
            <a:normAutofit lnSpcReduction="10000"/>
          </a:bodyPr>
          <a:lstStyle/>
          <a:p>
            <a:pPr algn="just">
              <a:buNone/>
            </a:pPr>
            <a:r>
              <a:rPr lang="en-US" sz="2100" dirty="0" smtClean="0"/>
              <a:t>3. Do not use air-intake line with too small a diameter or which is too long, otherwise engine starvation might occur.</a:t>
            </a:r>
            <a:endParaRPr lang="en-US" sz="2100" dirty="0" smtClean="0"/>
          </a:p>
          <a:p>
            <a:pPr algn="just">
              <a:buNone/>
            </a:pPr>
            <a:r>
              <a:rPr lang="en-US" sz="2100" dirty="0" smtClean="0"/>
              <a:t>4. Do not install air-intake filters in an inaccessible location.</a:t>
            </a:r>
            <a:endParaRPr lang="en-US" sz="2100" dirty="0" smtClean="0"/>
          </a:p>
          <a:p>
            <a:pPr algn="just">
              <a:buNone/>
            </a:pPr>
            <a:r>
              <a:rPr lang="en-US" sz="2100" dirty="0" smtClean="0"/>
              <a:t>5. Do not locate the air intake filters close to the roof of the engine room since serious vibrations of the roof may occur due to pulsating airflow through the filters.</a:t>
            </a:r>
            <a:endParaRPr lang="en-US" sz="2100" dirty="0"/>
          </a:p>
        </p:txBody>
      </p:sp>
      <p:pic>
        <p:nvPicPr>
          <p:cNvPr id="1026" name="Picture 2"/>
          <p:cNvPicPr>
            <a:picLocks noGrp="1" noChangeAspect="1" noChangeArrowheads="1"/>
          </p:cNvPicPr>
          <p:nvPr>
            <p:ph sz="quarter" idx="2"/>
          </p:nvPr>
        </p:nvPicPr>
        <p:blipFill>
          <a:blip r:embed="rId1"/>
          <a:srcRect/>
          <a:stretch>
            <a:fillRect/>
          </a:stretch>
        </p:blipFill>
        <p:spPr bwMode="auto">
          <a:xfrm>
            <a:off x="5105400" y="457200"/>
            <a:ext cx="3825875" cy="2895600"/>
          </a:xfrm>
          <a:prstGeom prst="rect">
            <a:avLst/>
          </a:prstGeom>
          <a:noFill/>
          <a:ln w="9525">
            <a:noFill/>
            <a:miter lim="800000"/>
            <a:headEnd/>
            <a:tailEnd/>
          </a:ln>
          <a:effectLst/>
        </p:spPr>
      </p:pic>
      <p:sp>
        <p:nvSpPr>
          <p:cNvPr id="6" name="Rectangle 5"/>
          <p:cNvSpPr/>
          <p:nvPr/>
        </p:nvSpPr>
        <p:spPr>
          <a:xfrm>
            <a:off x="5791200" y="3200400"/>
            <a:ext cx="2537298" cy="369332"/>
          </a:xfrm>
          <a:prstGeom prst="rect">
            <a:avLst/>
          </a:prstGeom>
        </p:spPr>
        <p:txBody>
          <a:bodyPr wrap="none">
            <a:spAutoFit/>
          </a:bodyPr>
          <a:lstStyle/>
          <a:p>
            <a:pPr>
              <a:buNone/>
            </a:pPr>
            <a:r>
              <a:rPr lang="en-US" dirty="0" smtClean="0"/>
              <a:t>Fig.(g)Air intake system</a:t>
            </a:r>
            <a:endParaRPr lang="en-US" dirty="0"/>
          </a:p>
        </p:txBody>
      </p:sp>
      <p:sp>
        <p:nvSpPr>
          <p:cNvPr id="7" name="Rectangle 6"/>
          <p:cNvSpPr/>
          <p:nvPr/>
        </p:nvSpPr>
        <p:spPr>
          <a:xfrm>
            <a:off x="228600" y="3581401"/>
            <a:ext cx="8686800" cy="3254737"/>
          </a:xfrm>
          <a:prstGeom prst="rect">
            <a:avLst/>
          </a:prstGeom>
        </p:spPr>
        <p:txBody>
          <a:bodyPr wrap="square">
            <a:spAutoFit/>
          </a:bodyPr>
          <a:lstStyle/>
          <a:p>
            <a:pPr>
              <a:buNone/>
            </a:pPr>
            <a:r>
              <a:rPr lang="en-US" sz="2100" b="1" dirty="0" smtClean="0">
                <a:solidFill>
                  <a:srgbClr val="7030A0"/>
                </a:solidFill>
              </a:rPr>
              <a:t>                                         4. EXHAUST SYSTEM </a:t>
            </a:r>
            <a:endParaRPr lang="en-US" sz="2100" b="1" dirty="0" smtClean="0">
              <a:solidFill>
                <a:srgbClr val="7030A0"/>
              </a:solidFill>
            </a:endParaRPr>
          </a:p>
          <a:p>
            <a:pPr algn="just">
              <a:buFontTx/>
              <a:buChar char="-"/>
            </a:pPr>
            <a:r>
              <a:rPr lang="en-US" sz="2050" dirty="0" smtClean="0"/>
              <a:t>The purpose of the exhaust system is to discharge the engine exhaust to the atmosphere outside the main building.</a:t>
            </a:r>
            <a:endParaRPr lang="en-US" sz="2050" dirty="0" smtClean="0"/>
          </a:p>
          <a:p>
            <a:pPr algn="just">
              <a:buFontTx/>
              <a:buChar char="-"/>
            </a:pPr>
            <a:r>
              <a:rPr lang="en-US" sz="2050" dirty="0" smtClean="0"/>
              <a:t>The exhaust manifold connects the engine cylinder exhausts outlet to the exhaust pipe which is provided with a muffler to reduce pressure in the exhaust lines and eliminate most of the noise which may result if gases are discharged directly into the atmosphere .</a:t>
            </a:r>
            <a:endParaRPr lang="en-US" sz="2050" dirty="0" smtClean="0"/>
          </a:p>
          <a:p>
            <a:pPr algn="just">
              <a:buNone/>
            </a:pPr>
            <a:r>
              <a:rPr lang="en-US" sz="2050" dirty="0" smtClean="0"/>
              <a:t> - For designing of exhaust system of a big power plant, following points should be taken into consideration .</a:t>
            </a:r>
            <a:endParaRPr lang="en-US" sz="2050" dirty="0" smtClean="0"/>
          </a:p>
          <a:p>
            <a:pPr algn="just">
              <a:buNone/>
            </a:pPr>
            <a:r>
              <a:rPr lang="en-US" sz="2050" dirty="0" smtClean="0"/>
              <a:t>1. Exhaust noise should be reduced to a tolerable degree.</a:t>
            </a:r>
            <a:endParaRPr lang="en-US" sz="205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304800"/>
          </a:xfrm>
        </p:spPr>
        <p:txBody>
          <a:bodyPr>
            <a:noAutofit/>
          </a:bodyPr>
          <a:lstStyle/>
          <a:p>
            <a:r>
              <a:rPr lang="en-US" sz="2100" dirty="0" smtClean="0">
                <a:solidFill>
                  <a:srgbClr val="C00000"/>
                </a:solidFill>
              </a:rPr>
              <a:t>                                                                                                                          Pg-14</a:t>
            </a:r>
            <a:endParaRPr lang="en-US" sz="2100" dirty="0">
              <a:solidFill>
                <a:srgbClr val="C00000"/>
              </a:solidFill>
            </a:endParaRPr>
          </a:p>
        </p:txBody>
      </p:sp>
      <p:sp>
        <p:nvSpPr>
          <p:cNvPr id="3" name="Content Placeholder 2"/>
          <p:cNvSpPr>
            <a:spLocks noGrp="1"/>
          </p:cNvSpPr>
          <p:nvPr>
            <p:ph sz="quarter" idx="1"/>
          </p:nvPr>
        </p:nvSpPr>
        <p:spPr>
          <a:xfrm>
            <a:off x="228600" y="533400"/>
            <a:ext cx="8686800" cy="6096000"/>
          </a:xfrm>
        </p:spPr>
        <p:txBody>
          <a:bodyPr>
            <a:noAutofit/>
          </a:bodyPr>
          <a:lstStyle/>
          <a:p>
            <a:pPr algn="just">
              <a:buNone/>
            </a:pPr>
            <a:r>
              <a:rPr lang="en-US" sz="2100" dirty="0" smtClean="0"/>
              <a:t>2. To reduce the air pollution at breathing level, Exhaust should be    exhausted well above the ground level .</a:t>
            </a:r>
            <a:endParaRPr lang="en-US" sz="2100" dirty="0" smtClean="0"/>
          </a:p>
          <a:p>
            <a:pPr algn="just">
              <a:buNone/>
            </a:pPr>
            <a:r>
              <a:rPr lang="en-US" sz="2100" dirty="0" smtClean="0"/>
              <a:t> 3. Pressure loss in the system should be reduced to minimum.</a:t>
            </a:r>
            <a:endParaRPr lang="en-US" sz="2100" dirty="0" smtClean="0"/>
          </a:p>
          <a:p>
            <a:pPr algn="just">
              <a:buNone/>
            </a:pPr>
            <a:r>
              <a:rPr lang="en-US" sz="2100" dirty="0" smtClean="0"/>
              <a:t>4. By use of flexible exhaust pipe, the vibrations of exhaust system must be isolated from the  plant.</a:t>
            </a:r>
            <a:endParaRPr lang="en-US" sz="2100" dirty="0" smtClean="0"/>
          </a:p>
          <a:p>
            <a:pPr algn="just">
              <a:buNone/>
            </a:pPr>
            <a:r>
              <a:rPr lang="en-US" sz="2100" dirty="0" smtClean="0"/>
              <a:t> 5. A provision should be made to extract the heat from exhaust if the heating is required for fuel  oil heating or building heating or process heating.</a:t>
            </a:r>
            <a:endParaRPr lang="en-US" sz="2100" dirty="0"/>
          </a:p>
        </p:txBody>
      </p:sp>
      <p:pic>
        <p:nvPicPr>
          <p:cNvPr id="2050" name="Picture 2"/>
          <p:cNvPicPr>
            <a:picLocks noGrp="1" noChangeAspect="1" noChangeArrowheads="1"/>
          </p:cNvPicPr>
          <p:nvPr>
            <p:ph sz="quarter" idx="2"/>
          </p:nvPr>
        </p:nvPicPr>
        <p:blipFill>
          <a:blip r:embed="rId1"/>
          <a:srcRect/>
          <a:stretch>
            <a:fillRect/>
          </a:stretch>
        </p:blipFill>
        <p:spPr bwMode="auto">
          <a:xfrm>
            <a:off x="5105400" y="3124200"/>
            <a:ext cx="3825875" cy="3200400"/>
          </a:xfrm>
          <a:prstGeom prst="rect">
            <a:avLst/>
          </a:prstGeom>
          <a:noFill/>
          <a:ln w="9525">
            <a:noFill/>
            <a:miter lim="800000"/>
            <a:headEnd/>
            <a:tailEnd/>
          </a:ln>
          <a:effectLst/>
        </p:spPr>
      </p:pic>
      <p:sp>
        <p:nvSpPr>
          <p:cNvPr id="6" name="Rectangle 5"/>
          <p:cNvSpPr/>
          <p:nvPr/>
        </p:nvSpPr>
        <p:spPr>
          <a:xfrm>
            <a:off x="228600" y="3352800"/>
            <a:ext cx="4876800" cy="3247043"/>
          </a:xfrm>
          <a:prstGeom prst="rect">
            <a:avLst/>
          </a:prstGeom>
        </p:spPr>
        <p:txBody>
          <a:bodyPr wrap="square">
            <a:spAutoFit/>
          </a:bodyPr>
          <a:lstStyle/>
          <a:p>
            <a:pPr algn="just"/>
            <a:r>
              <a:rPr lang="en-US" sz="2050" dirty="0" smtClean="0"/>
              <a:t> - In many cases, we have seen that the temperature of the exhaust gases under full load conditions may be of the order of 400°C. With the recovery of heat from hot jacket water and exhaust gases and its use either for heating oil or buildings in cold weather increase the thermal efficiency to 80%. Nearly 40% of the heat in the fuel can be recovered from the hot jacket water and exhaust gases.</a:t>
            </a:r>
            <a:endParaRPr lang="en-US" sz="2050" dirty="0"/>
          </a:p>
        </p:txBody>
      </p:sp>
      <p:sp>
        <p:nvSpPr>
          <p:cNvPr id="7" name="Rectangle 6"/>
          <p:cNvSpPr/>
          <p:nvPr/>
        </p:nvSpPr>
        <p:spPr>
          <a:xfrm>
            <a:off x="5867400" y="6096000"/>
            <a:ext cx="2371355" cy="369332"/>
          </a:xfrm>
          <a:prstGeom prst="rect">
            <a:avLst/>
          </a:prstGeom>
        </p:spPr>
        <p:txBody>
          <a:bodyPr wrap="none">
            <a:spAutoFit/>
          </a:bodyPr>
          <a:lstStyle/>
          <a:p>
            <a:r>
              <a:rPr lang="en-US" dirty="0" smtClean="0"/>
              <a:t>Fig.(h)Exhaust system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304800"/>
          </a:xfrm>
        </p:spPr>
        <p:txBody>
          <a:bodyPr>
            <a:noAutofit/>
          </a:bodyPr>
          <a:lstStyle/>
          <a:p>
            <a:r>
              <a:rPr lang="en-US" sz="2100" dirty="0" smtClean="0">
                <a:solidFill>
                  <a:srgbClr val="C00000"/>
                </a:solidFill>
              </a:rPr>
              <a:t>                                                                                                                           Pg-15</a:t>
            </a:r>
            <a:endParaRPr lang="en-US" sz="2100" dirty="0">
              <a:solidFill>
                <a:srgbClr val="C00000"/>
              </a:solidFill>
            </a:endParaRPr>
          </a:p>
        </p:txBody>
      </p:sp>
      <p:sp>
        <p:nvSpPr>
          <p:cNvPr id="3" name="Content Placeholder 2"/>
          <p:cNvSpPr>
            <a:spLocks noGrp="1"/>
          </p:cNvSpPr>
          <p:nvPr>
            <p:ph sz="quarter" idx="1"/>
          </p:nvPr>
        </p:nvSpPr>
        <p:spPr>
          <a:xfrm>
            <a:off x="228600" y="457200"/>
            <a:ext cx="8382000" cy="6172200"/>
          </a:xfrm>
        </p:spPr>
        <p:txBody>
          <a:bodyPr>
            <a:noAutofit/>
          </a:bodyPr>
          <a:lstStyle/>
          <a:p>
            <a:pPr>
              <a:buNone/>
            </a:pPr>
            <a:r>
              <a:rPr lang="en-US" sz="2050" dirty="0" smtClean="0"/>
              <a:t> - The heat from the exhaust can also be used for generating the steam at low pressure that can be used for process heating. Nearly 2 kg of steam at 8 kg/cm2 can be generated per kW per hour, when the mass of exhaust gases can be taken as 10 kg/kW hr.</a:t>
            </a:r>
            <a:endParaRPr lang="en-US" sz="2050" dirty="0" smtClean="0"/>
          </a:p>
          <a:p>
            <a:pPr>
              <a:buNone/>
            </a:pPr>
            <a:r>
              <a:rPr lang="en-US" sz="2050" dirty="0" smtClean="0"/>
              <a:t>                                             </a:t>
            </a:r>
            <a:r>
              <a:rPr lang="en-US" sz="2200" b="1" dirty="0" smtClean="0">
                <a:solidFill>
                  <a:srgbClr val="7030A0"/>
                </a:solidFill>
              </a:rPr>
              <a:t>5.COOLING SYSTEM</a:t>
            </a:r>
            <a:endParaRPr lang="en-US" sz="2200" b="1" dirty="0" smtClean="0">
              <a:solidFill>
                <a:srgbClr val="7030A0"/>
              </a:solidFill>
            </a:endParaRPr>
          </a:p>
          <a:p>
            <a:pPr algn="just">
              <a:buNone/>
            </a:pPr>
            <a:r>
              <a:rPr lang="en-US" sz="2050" dirty="0" smtClean="0"/>
              <a:t> - During combustion process the peak gas temperature in the cylinder of an internal combustion engine is of the order of 2500 K. Maximum metal temperature for the inside of the combustion chamber space are limited to much lower values than the gas temperature by a large number of considerations and thus cooling for the cylinder head, cylinder and piston must therefore be provided. Necessity of engine cooling arises due to the following facts</a:t>
            </a:r>
            <a:endParaRPr lang="en-US" sz="2050" dirty="0" smtClean="0"/>
          </a:p>
          <a:p>
            <a:pPr algn="just">
              <a:buNone/>
            </a:pPr>
            <a:r>
              <a:rPr lang="en-US" sz="2050" dirty="0" smtClean="0"/>
              <a:t>1. During combustion period, the heat fluxes to the chamber walls can reach as high as 10 mW/m2. The flux varies substantially with location. The regions of the chamber that are contacted by rapidly moving high temperature gases generally experience the highest fluxes. In region of high heat flux, thermal stresses must be kept below levels that would cause fatigue cracking. So temperatures must be less than about 400°C for cast iron and 300°C for aluminium alloy for water cooled engines. </a:t>
            </a:r>
            <a:endParaRPr lang="en-US" sz="2200" b="1" dirty="0">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304800"/>
          </a:xfrm>
        </p:spPr>
        <p:txBody>
          <a:bodyPr>
            <a:noAutofit/>
          </a:bodyPr>
          <a:lstStyle/>
          <a:p>
            <a:r>
              <a:rPr lang="en-US" sz="2100" dirty="0" smtClean="0">
                <a:solidFill>
                  <a:srgbClr val="C00000"/>
                </a:solidFill>
              </a:rPr>
              <a:t>                                                                                                                           Pg-16</a:t>
            </a:r>
            <a:endParaRPr lang="en-US" sz="2100" dirty="0">
              <a:solidFill>
                <a:srgbClr val="C00000"/>
              </a:solidFill>
            </a:endParaRPr>
          </a:p>
        </p:txBody>
      </p:sp>
      <p:sp>
        <p:nvSpPr>
          <p:cNvPr id="3" name="Content Placeholder 2"/>
          <p:cNvSpPr>
            <a:spLocks noGrp="1"/>
          </p:cNvSpPr>
          <p:nvPr>
            <p:ph sz="quarter" idx="1"/>
          </p:nvPr>
        </p:nvSpPr>
        <p:spPr>
          <a:xfrm>
            <a:off x="228600" y="228600"/>
            <a:ext cx="8686800" cy="6629400"/>
          </a:xfrm>
        </p:spPr>
        <p:txBody>
          <a:bodyPr>
            <a:normAutofit fontScale="40000" lnSpcReduction="20000"/>
          </a:bodyPr>
          <a:lstStyle/>
          <a:p>
            <a:pPr algn="just">
              <a:buNone/>
            </a:pPr>
            <a:r>
              <a:rPr lang="en-US" sz="5100" dirty="0" smtClean="0"/>
              <a:t> -   For air-cooled engines, these values are 270°C and 200°C respectively.</a:t>
            </a:r>
            <a:endParaRPr lang="en-US" sz="5100" dirty="0" smtClean="0"/>
          </a:p>
          <a:p>
            <a:pPr algn="just">
              <a:buNone/>
            </a:pPr>
            <a:r>
              <a:rPr lang="en-US" sz="5100" dirty="0" smtClean="0"/>
              <a:t>2. The gas side surface temperature of the cylinder wall is limited by the type of lubricating oil used and this temperature ranges from 160°C to 180°C. Beyond these temperature, the properties of lubricating oil deteriorates very rapidly and it might even evaporates and burn, damaging piston and cylinder surfaces. Piston seizure due to overheating resulting from the failure of lubrication is quite common.</a:t>
            </a:r>
            <a:endParaRPr lang="en-US" sz="5100" dirty="0" smtClean="0"/>
          </a:p>
          <a:p>
            <a:pPr algn="just">
              <a:buNone/>
            </a:pPr>
            <a:r>
              <a:rPr lang="en-US" sz="5100" dirty="0" smtClean="0"/>
              <a:t>3. The valves may be kept cool to avoid knock and pre-ignition problems which result from overheated exhaust valves (true for S.I. engines).</a:t>
            </a:r>
            <a:endParaRPr lang="en-US" sz="5100" dirty="0" smtClean="0"/>
          </a:p>
          <a:p>
            <a:pPr algn="just">
              <a:buNone/>
            </a:pPr>
            <a:r>
              <a:rPr lang="en-US" sz="5100" dirty="0" smtClean="0"/>
              <a:t>4. The volumetric and thermal efficiency and power output of the engines decrease with an increase in cylinder and head temperature.</a:t>
            </a:r>
            <a:endParaRPr lang="en-US" sz="5100" dirty="0" smtClean="0"/>
          </a:p>
          <a:p>
            <a:pPr algn="just">
              <a:buNone/>
            </a:pPr>
            <a:r>
              <a:rPr lang="en-US" sz="5100" dirty="0" smtClean="0"/>
              <a:t> - Based on cooling medium two types of cooling systems are in general use. They are</a:t>
            </a:r>
            <a:endParaRPr lang="en-US" sz="5100" dirty="0" smtClean="0"/>
          </a:p>
          <a:p>
            <a:pPr algn="just">
              <a:buNone/>
            </a:pPr>
            <a:r>
              <a:rPr lang="en-US" sz="5100" dirty="0" smtClean="0"/>
              <a:t>                                (a) Air as direct cooling system.</a:t>
            </a:r>
            <a:endParaRPr lang="en-US" sz="5100" dirty="0" smtClean="0"/>
          </a:p>
          <a:p>
            <a:pPr algn="just">
              <a:buNone/>
            </a:pPr>
            <a:r>
              <a:rPr lang="en-US" sz="5100" dirty="0" smtClean="0"/>
              <a:t>                                (b) Liquid or indirect cooling system.  </a:t>
            </a:r>
            <a:endParaRPr lang="en-US" sz="5100" dirty="0" smtClean="0"/>
          </a:p>
          <a:p>
            <a:pPr algn="just">
              <a:buNone/>
            </a:pPr>
            <a:r>
              <a:rPr lang="en-US" sz="5100" dirty="0" smtClean="0"/>
              <a:t> - Air-cooling is used in small engines and portable engines by providing fins on the cylinder. Big diesel engines are always liquid (water/special liquid) cooled.</a:t>
            </a:r>
            <a:endParaRPr lang="en-US" sz="5100" dirty="0" smtClean="0"/>
          </a:p>
          <a:p>
            <a:pPr>
              <a:buNone/>
            </a:pPr>
            <a:r>
              <a:rPr lang="en-US" sz="5100" dirty="0" smtClean="0"/>
              <a:t> - Liquid cooling system is further classified as</a:t>
            </a:r>
            <a:endParaRPr lang="en-US" sz="5100" dirty="0" smtClean="0"/>
          </a:p>
          <a:p>
            <a:pPr>
              <a:buNone/>
            </a:pPr>
            <a:r>
              <a:rPr lang="en-US" sz="5100" dirty="0" smtClean="0"/>
              <a:t>                                   (1) Open cooling system</a:t>
            </a:r>
            <a:endParaRPr lang="en-US" sz="5100" dirty="0" smtClean="0"/>
          </a:p>
          <a:p>
            <a:pPr>
              <a:buNone/>
            </a:pPr>
            <a:r>
              <a:rPr lang="en-US" sz="5100" dirty="0" smtClean="0"/>
              <a:t>                                   (2) Natural circulation (Thermo-system)</a:t>
            </a:r>
            <a:endParaRPr lang="en-US" sz="5100" dirty="0" smtClean="0"/>
          </a:p>
          <a:p>
            <a:pPr>
              <a:buNone/>
            </a:pPr>
            <a:r>
              <a:rPr lang="en-US" sz="5100" dirty="0" smtClean="0"/>
              <a:t>                                   (3) Forced circulation system</a:t>
            </a:r>
            <a:endParaRPr lang="en-US" sz="5100" dirty="0" smtClean="0"/>
          </a:p>
          <a:p>
            <a:pPr>
              <a:buNone/>
            </a:pPr>
            <a:r>
              <a:rPr lang="en-US" sz="5100" dirty="0" smtClean="0"/>
              <a:t>                                   (4) Evaporation cooling system.</a:t>
            </a:r>
            <a:endParaRPr lang="en-US" sz="5100" dirty="0" smtClean="0"/>
          </a:p>
          <a:p>
            <a:pPr algn="just">
              <a:buNone/>
            </a:pPr>
            <a:endParaRPr lang="en-US" sz="4400" dirty="0" smtClean="0"/>
          </a:p>
          <a:p>
            <a:pPr algn="just">
              <a:buNone/>
            </a:pPr>
            <a:endParaRPr lang="en-US" sz="4400" dirty="0" smtClean="0"/>
          </a:p>
          <a:p>
            <a:pPr algn="just">
              <a:buNone/>
            </a:pPr>
            <a:endParaRPr lang="en-US" sz="2300" dirty="0" smtClean="0"/>
          </a:p>
          <a:p>
            <a:pPr algn="just">
              <a:buNone/>
            </a:pPr>
            <a:endParaRPr lang="en-US" sz="2300" dirty="0" smtClean="0"/>
          </a:p>
          <a:p>
            <a:pPr algn="just">
              <a:buNone/>
            </a:pPr>
            <a:endParaRPr lang="en-US" sz="2300" dirty="0" smtClean="0"/>
          </a:p>
          <a:p>
            <a:pPr algn="just">
              <a:buNone/>
            </a:pPr>
            <a:endParaRPr lang="en-US" sz="2300" dirty="0" smtClean="0"/>
          </a:p>
          <a:p>
            <a:pPr algn="just">
              <a:buNone/>
            </a:pPr>
            <a:endParaRPr lang="en-US" sz="2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381000"/>
          </a:xfrm>
        </p:spPr>
        <p:txBody>
          <a:bodyPr>
            <a:noAutofit/>
          </a:bodyPr>
          <a:lstStyle/>
          <a:p>
            <a:r>
              <a:rPr lang="en-US" sz="2100" dirty="0" smtClean="0">
                <a:solidFill>
                  <a:srgbClr val="C00000"/>
                </a:solidFill>
              </a:rPr>
              <a:t>                                                                                                                            Pg-17</a:t>
            </a:r>
            <a:endParaRPr lang="en-US" sz="2100" dirty="0">
              <a:solidFill>
                <a:srgbClr val="C00000"/>
              </a:solidFill>
            </a:endParaRPr>
          </a:p>
        </p:txBody>
      </p:sp>
      <p:sp>
        <p:nvSpPr>
          <p:cNvPr id="3" name="Content Placeholder 2"/>
          <p:cNvSpPr>
            <a:spLocks noGrp="1"/>
          </p:cNvSpPr>
          <p:nvPr>
            <p:ph sz="quarter" idx="1"/>
          </p:nvPr>
        </p:nvSpPr>
        <p:spPr>
          <a:xfrm>
            <a:off x="228600" y="381000"/>
            <a:ext cx="8610600" cy="6248400"/>
          </a:xfrm>
        </p:spPr>
        <p:txBody>
          <a:bodyPr>
            <a:normAutofit/>
          </a:bodyPr>
          <a:lstStyle/>
          <a:p>
            <a:pPr algn="just">
              <a:buNone/>
            </a:pPr>
            <a:endParaRPr lang="en-US" sz="2100" b="1" dirty="0" smtClean="0"/>
          </a:p>
          <a:p>
            <a:pPr algn="just">
              <a:buNone/>
            </a:pPr>
            <a:r>
              <a:rPr lang="en-US" sz="2100" b="1" dirty="0" smtClean="0"/>
              <a:t>1.Open cooling System :-</a:t>
            </a:r>
            <a:r>
              <a:rPr lang="en-US" sz="2100" dirty="0" smtClean="0"/>
              <a:t>This system is applicable only where plenty of water is available. The water from the storage tank is directly supplied through an inlet valve to the engine cooling water jacket. The hot water coming out of the engine is not cooled for reuse but it is discharged.</a:t>
            </a:r>
            <a:endParaRPr lang="en-US" sz="2100" dirty="0" smtClean="0"/>
          </a:p>
          <a:p>
            <a:pPr algn="just">
              <a:buNone/>
            </a:pPr>
            <a:endParaRPr lang="en-US" sz="2100" b="1" dirty="0" smtClean="0"/>
          </a:p>
          <a:p>
            <a:pPr algn="just">
              <a:buNone/>
            </a:pPr>
            <a:r>
              <a:rPr lang="en-US" sz="2100" b="1" dirty="0" smtClean="0"/>
              <a:t>2.Natural Circulation System :-</a:t>
            </a:r>
            <a:r>
              <a:rPr lang="en-US" sz="2100" dirty="0" smtClean="0"/>
              <a:t> -The system is closed one and designed so that the water may circulate naturally because of the difference in density of water at different temperatures. Fig. 8.14 shows a natural circulation cooling system. </a:t>
            </a:r>
            <a:endParaRPr lang="en-US" sz="2100" dirty="0" smtClean="0"/>
          </a:p>
          <a:p>
            <a:pPr algn="just">
              <a:buNone/>
            </a:pPr>
            <a:r>
              <a:rPr lang="en-US" sz="2100" b="1" dirty="0" smtClean="0"/>
              <a:t> - </a:t>
            </a:r>
            <a:r>
              <a:rPr lang="en-US" sz="2100" dirty="0" smtClean="0"/>
              <a:t>It consists of water jacket, radiator and a fan. When the water is heated, its density decreases and it tends to rise, while the colder molecules tend to sink. </a:t>
            </a:r>
            <a:endParaRPr lang="en-US" sz="2100" dirty="0" smtClean="0"/>
          </a:p>
          <a:p>
            <a:pPr algn="just">
              <a:buNone/>
            </a:pPr>
            <a:r>
              <a:rPr lang="en-US" sz="2100" b="1" dirty="0" smtClean="0"/>
              <a:t> - </a:t>
            </a:r>
            <a:r>
              <a:rPr lang="en-US" sz="2100" dirty="0" smtClean="0"/>
              <a:t>Circulation of water then is obtained as the water heated in the water jacket tends to rise and the water cooled in the radiator with the help of air passing over the radiator either by ram effect or by fan or jointly tends to sink. Arrows show the direction of natural circulation, which is slow.</a:t>
            </a:r>
            <a:endParaRPr lang="en-US" sz="2100" dirty="0" smtClean="0"/>
          </a:p>
          <a:p>
            <a:pPr algn="just">
              <a:buNone/>
            </a:pPr>
            <a:endParaRPr lang="en-US" sz="21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763000" cy="6477000"/>
          </a:xfrm>
        </p:spPr>
        <p:txBody>
          <a:bodyPr>
            <a:normAutofit fontScale="25000" lnSpcReduction="20000"/>
          </a:bodyPr>
          <a:lstStyle/>
          <a:p>
            <a:pPr>
              <a:buNone/>
            </a:pPr>
            <a:r>
              <a:rPr lang="en-US" sz="2800" dirty="0" smtClean="0">
                <a:ln w="11430"/>
              </a:rPr>
              <a:t>                                                                                                                                                     </a:t>
            </a:r>
            <a:r>
              <a:rPr lang="en-US" sz="12000" dirty="0" smtClean="0">
                <a:ln w="11430"/>
                <a:solidFill>
                  <a:schemeClr val="accent1">
                    <a:lumMod val="75000"/>
                  </a:schemeClr>
                </a:solidFill>
                <a:latin typeface="Book Antiqua" panose="02040602050305030304"/>
              </a:rPr>
              <a:t>~</a:t>
            </a:r>
            <a:r>
              <a:rPr lang="en-US" sz="12000" b="1" dirty="0" smtClean="0">
                <a:ln w="11430"/>
                <a:solidFill>
                  <a:schemeClr val="accent1">
                    <a:lumMod val="75000"/>
                  </a:schemeClr>
                </a:solidFill>
              </a:rPr>
              <a:t>CONTENT</a:t>
            </a:r>
            <a:r>
              <a:rPr lang="en-US" sz="12000" b="1" dirty="0" smtClean="0">
                <a:ln w="11430"/>
                <a:solidFill>
                  <a:schemeClr val="accent1">
                    <a:lumMod val="75000"/>
                  </a:schemeClr>
                </a:solidFill>
                <a:latin typeface="Book Antiqua" panose="02040602050305030304"/>
              </a:rPr>
              <a:t>~</a:t>
            </a:r>
            <a:endParaRPr lang="en-US" sz="12000" b="1" dirty="0" smtClean="0">
              <a:ln w="11430"/>
              <a:solidFill>
                <a:schemeClr val="accent1">
                  <a:lumMod val="75000"/>
                </a:schemeClr>
              </a:solidFill>
            </a:endParaRPr>
          </a:p>
          <a:p>
            <a:pPr>
              <a:buNone/>
            </a:pPr>
            <a:endParaRPr lang="en-US" sz="2800" dirty="0" smtClean="0">
              <a:ln w="11430"/>
            </a:endParaRPr>
          </a:p>
          <a:p>
            <a:pPr>
              <a:buNone/>
            </a:pPr>
            <a:r>
              <a:rPr lang="en-US" sz="8400" dirty="0" smtClean="0">
                <a:ln w="11430"/>
              </a:rPr>
              <a:t>                  * Introduction</a:t>
            </a:r>
            <a:endParaRPr lang="en-US" sz="8400" dirty="0" smtClean="0">
              <a:ln w="11430"/>
            </a:endParaRPr>
          </a:p>
          <a:p>
            <a:pPr>
              <a:buNone/>
            </a:pPr>
            <a:r>
              <a:rPr lang="en-US" sz="8400" dirty="0" smtClean="0">
                <a:ln w="11430"/>
              </a:rPr>
              <a:t>                  * Advantages and disadvantages of diesel Power Plant</a:t>
            </a:r>
            <a:endParaRPr lang="en-US" sz="8400" dirty="0" smtClean="0">
              <a:ln w="11430"/>
            </a:endParaRPr>
          </a:p>
          <a:p>
            <a:pPr>
              <a:buNone/>
            </a:pPr>
            <a:r>
              <a:rPr lang="en-US" sz="8400" dirty="0" smtClean="0">
                <a:ln w="11430"/>
              </a:rPr>
              <a:t>                  * Application of diesel power plant</a:t>
            </a:r>
            <a:endParaRPr lang="en-US" sz="8400" dirty="0" smtClean="0">
              <a:ln w="11430"/>
            </a:endParaRPr>
          </a:p>
          <a:p>
            <a:pPr>
              <a:buNone/>
            </a:pPr>
            <a:r>
              <a:rPr lang="en-US" sz="8400" dirty="0" smtClean="0">
                <a:ln w="11430"/>
              </a:rPr>
              <a:t>                  * Layout of a diesel engine power plan With Essential components</a:t>
            </a:r>
            <a:endParaRPr lang="en-US" sz="8400" dirty="0" smtClean="0">
              <a:ln w="11430"/>
            </a:endParaRPr>
          </a:p>
          <a:p>
            <a:pPr>
              <a:buNone/>
            </a:pPr>
            <a:r>
              <a:rPr lang="en-US" sz="8400" dirty="0" smtClean="0">
                <a:ln w="11430"/>
              </a:rPr>
              <a:t>                  * Different system of diesel power plant :(Briefly)</a:t>
            </a:r>
            <a:endParaRPr lang="en-US" sz="8400" dirty="0" smtClean="0">
              <a:ln w="11430"/>
            </a:endParaRPr>
          </a:p>
          <a:p>
            <a:pPr algn="just">
              <a:buNone/>
            </a:pPr>
            <a:r>
              <a:rPr lang="en-US" sz="8400" dirty="0" smtClean="0">
                <a:ln w="11430"/>
              </a:rPr>
              <a:t>                                    1.Fuel storage &amp; Fuel supply system</a:t>
            </a:r>
            <a:endParaRPr lang="en-US" sz="8400" dirty="0" smtClean="0">
              <a:ln w="11430"/>
            </a:endParaRPr>
          </a:p>
          <a:p>
            <a:pPr>
              <a:buNone/>
            </a:pPr>
            <a:r>
              <a:rPr lang="en-US" sz="8400" dirty="0" smtClean="0">
                <a:ln w="11430"/>
              </a:rPr>
              <a:t>                                    2.Fuel injection system</a:t>
            </a:r>
            <a:endParaRPr lang="en-US" sz="8400" dirty="0" smtClean="0">
              <a:ln w="11430"/>
            </a:endParaRPr>
          </a:p>
          <a:p>
            <a:pPr>
              <a:buNone/>
            </a:pPr>
            <a:r>
              <a:rPr lang="en-US" sz="8400" dirty="0" smtClean="0">
                <a:ln w="11430"/>
              </a:rPr>
              <a:t>                                    3.Air-supply system</a:t>
            </a:r>
            <a:endParaRPr lang="en-US" sz="8400" dirty="0" smtClean="0">
              <a:ln w="11430"/>
            </a:endParaRPr>
          </a:p>
          <a:p>
            <a:pPr>
              <a:buNone/>
            </a:pPr>
            <a:r>
              <a:rPr lang="en-US" sz="8400" dirty="0" smtClean="0">
                <a:ln w="11430"/>
              </a:rPr>
              <a:t>                                    4.Exhaust system</a:t>
            </a:r>
            <a:endParaRPr lang="en-US" sz="8400" dirty="0" smtClean="0">
              <a:ln w="11430"/>
            </a:endParaRPr>
          </a:p>
          <a:p>
            <a:pPr>
              <a:buNone/>
            </a:pPr>
            <a:r>
              <a:rPr lang="en-US" sz="8400" dirty="0" smtClean="0">
                <a:ln w="11430"/>
              </a:rPr>
              <a:t>                                    5.Cooling system</a:t>
            </a:r>
            <a:endParaRPr lang="en-US" sz="8400" dirty="0" smtClean="0">
              <a:ln w="11430"/>
            </a:endParaRPr>
          </a:p>
          <a:p>
            <a:pPr>
              <a:buNone/>
            </a:pPr>
            <a:r>
              <a:rPr lang="en-US" sz="8400" dirty="0" smtClean="0">
                <a:ln w="11430"/>
              </a:rPr>
              <a:t>                                    6.Lubrication system</a:t>
            </a:r>
            <a:endParaRPr lang="en-US" sz="8400" dirty="0" smtClean="0">
              <a:ln w="11430"/>
            </a:endParaRPr>
          </a:p>
          <a:p>
            <a:pPr>
              <a:buNone/>
            </a:pPr>
            <a:r>
              <a:rPr lang="en-US" sz="8400" dirty="0" smtClean="0">
                <a:ln w="11430"/>
              </a:rPr>
              <a:t>                                    7.Starting system</a:t>
            </a:r>
            <a:endParaRPr lang="en-US" sz="8400" dirty="0" smtClean="0">
              <a:ln w="11430"/>
            </a:endParaRPr>
          </a:p>
          <a:p>
            <a:pPr>
              <a:buNone/>
            </a:pPr>
            <a:r>
              <a:rPr lang="en-US" sz="8400" dirty="0" smtClean="0">
                <a:ln w="11430"/>
              </a:rPr>
              <a:t>                                    8.Governing system</a:t>
            </a:r>
            <a:endParaRPr lang="en-US" sz="8400" dirty="0" smtClean="0">
              <a:ln w="11430"/>
            </a:endParaRPr>
          </a:p>
          <a:p>
            <a:pPr>
              <a:buNone/>
            </a:pPr>
            <a:r>
              <a:rPr lang="en-US" sz="8400" dirty="0" smtClean="0">
                <a:ln w="11430"/>
              </a:rPr>
              <a:t>                      * </a:t>
            </a:r>
            <a:r>
              <a:rPr lang="en-US" sz="8400" b="1" dirty="0" smtClean="0">
                <a:ln w="11430"/>
              </a:rPr>
              <a:t>Previous Year Question’s</a:t>
            </a:r>
            <a:endParaRPr lang="en-US" sz="8400" b="1" dirty="0" smtClean="0">
              <a:ln w="11430"/>
            </a:endParaRPr>
          </a:p>
          <a:p>
            <a:pPr>
              <a:buNone/>
            </a:pPr>
            <a:r>
              <a:rPr lang="en-US" sz="8400" b="1" dirty="0" smtClean="0">
                <a:ln w="11430"/>
              </a:rPr>
              <a:t>                      * Additional Question’s with Answer</a:t>
            </a:r>
            <a:endParaRPr lang="en-US" sz="8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457200"/>
          </a:xfrm>
        </p:spPr>
        <p:txBody>
          <a:bodyPr>
            <a:noAutofit/>
          </a:bodyPr>
          <a:lstStyle/>
          <a:p>
            <a:r>
              <a:rPr lang="en-US" sz="2100" dirty="0" smtClean="0">
                <a:solidFill>
                  <a:srgbClr val="C00000"/>
                </a:solidFill>
              </a:rPr>
              <a:t>                                                                                                                       Pg-18</a:t>
            </a:r>
            <a:endParaRPr lang="en-US" sz="2100" dirty="0">
              <a:solidFill>
                <a:srgbClr val="C00000"/>
              </a:solidFill>
            </a:endParaRPr>
          </a:p>
        </p:txBody>
      </p:sp>
      <p:sp>
        <p:nvSpPr>
          <p:cNvPr id="3" name="Content Placeholder 2"/>
          <p:cNvSpPr>
            <a:spLocks noGrp="1"/>
          </p:cNvSpPr>
          <p:nvPr>
            <p:ph sz="quarter" idx="1"/>
          </p:nvPr>
        </p:nvSpPr>
        <p:spPr>
          <a:xfrm>
            <a:off x="228600" y="2438400"/>
            <a:ext cx="8686800" cy="4191000"/>
          </a:xfrm>
        </p:spPr>
        <p:txBody>
          <a:bodyPr>
            <a:noAutofit/>
          </a:bodyPr>
          <a:lstStyle/>
          <a:p>
            <a:pPr algn="just">
              <a:buNone/>
            </a:pPr>
            <a:r>
              <a:rPr lang="en-US" sz="2050" b="1" dirty="0" smtClean="0"/>
              <a:t>3.Forced Circulation Cooling System :- </a:t>
            </a:r>
            <a:endParaRPr lang="en-US" sz="2050" b="1" dirty="0" smtClean="0"/>
          </a:p>
          <a:p>
            <a:pPr algn="just">
              <a:buNone/>
            </a:pPr>
            <a:r>
              <a:rPr lang="en-US" sz="2050" b="1" dirty="0" smtClean="0"/>
              <a:t> - </a:t>
            </a:r>
            <a:r>
              <a:rPr lang="en-US" sz="2050" dirty="0" smtClean="0"/>
              <a:t>Fig. 8.15 shows forced circulation cooling system that is closed one. The system consists of pump, water jacket in the cylinder, radiator, fan and a thermostat. The coolant (water or synthetic coolant) is circulated through the cylinder jacket with the help of a pump, which is usually a centrifugal type, and driven by the engine. The function of thermostat, which is fitted in the upper hose connection initially, prevents the circulation of water below a certain temperature (usually upto 85°C) through the radiation so that water gets heated up quickly.</a:t>
            </a:r>
            <a:endParaRPr lang="en-US" sz="2050" dirty="0" smtClean="0"/>
          </a:p>
          <a:p>
            <a:pPr algn="just">
              <a:buNone/>
            </a:pPr>
            <a:r>
              <a:rPr lang="en-US" sz="2050" dirty="0" smtClean="0"/>
              <a:t> - Standby diesel power plants upto 200 kVA use this type of cooling. In the case of bigger plant, the hot water is cooled in a cooling tower and recirculated again. There is a need of small quantity ofcooling make-up water.</a:t>
            </a:r>
            <a:endParaRPr lang="en-US" sz="2050" b="1" dirty="0"/>
          </a:p>
        </p:txBody>
      </p:sp>
      <p:pic>
        <p:nvPicPr>
          <p:cNvPr id="4098" name="Picture 2"/>
          <p:cNvPicPr>
            <a:picLocks noGrp="1" noChangeAspect="1" noChangeArrowheads="1"/>
          </p:cNvPicPr>
          <p:nvPr>
            <p:ph sz="quarter" idx="2"/>
          </p:nvPr>
        </p:nvPicPr>
        <p:blipFill>
          <a:blip r:embed="rId1"/>
          <a:srcRect/>
          <a:stretch>
            <a:fillRect/>
          </a:stretch>
        </p:blipFill>
        <p:spPr bwMode="auto">
          <a:xfrm>
            <a:off x="1905000" y="228600"/>
            <a:ext cx="5257800" cy="2286000"/>
          </a:xfrm>
          <a:prstGeom prst="rect">
            <a:avLst/>
          </a:prstGeom>
          <a:noFill/>
          <a:ln w="9525">
            <a:noFill/>
            <a:miter lim="800000"/>
            <a:headEnd/>
            <a:tailEnd/>
          </a:ln>
          <a:effectLst/>
        </p:spPr>
      </p:pic>
      <p:sp>
        <p:nvSpPr>
          <p:cNvPr id="5" name="Rectangle 4"/>
          <p:cNvSpPr/>
          <p:nvPr/>
        </p:nvSpPr>
        <p:spPr>
          <a:xfrm>
            <a:off x="2286000" y="2209800"/>
            <a:ext cx="3055067" cy="369332"/>
          </a:xfrm>
          <a:prstGeom prst="rect">
            <a:avLst/>
          </a:prstGeom>
        </p:spPr>
        <p:txBody>
          <a:bodyPr wrap="none">
            <a:spAutoFit/>
          </a:bodyPr>
          <a:lstStyle/>
          <a:p>
            <a:r>
              <a:rPr lang="en-US" dirty="0" smtClean="0"/>
              <a:t>Fig.(</a:t>
            </a:r>
            <a:r>
              <a:rPr lang="en-US" dirty="0" err="1" smtClean="0"/>
              <a:t>i</a:t>
            </a:r>
            <a:r>
              <a:rPr lang="en-US" dirty="0" smtClean="0"/>
              <a:t>)Natural Cooling system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305800" cy="381000"/>
          </a:xfrm>
        </p:spPr>
        <p:txBody>
          <a:bodyPr>
            <a:noAutofit/>
          </a:bodyPr>
          <a:lstStyle/>
          <a:p>
            <a:r>
              <a:rPr lang="en-US" sz="2100" dirty="0" smtClean="0">
                <a:solidFill>
                  <a:srgbClr val="C00000"/>
                </a:solidFill>
              </a:rPr>
              <a:t>                                                                                                                      Pg-19</a:t>
            </a:r>
            <a:endParaRPr lang="en-US" sz="2100" dirty="0">
              <a:solidFill>
                <a:srgbClr val="C00000"/>
              </a:solidFill>
            </a:endParaRPr>
          </a:p>
        </p:txBody>
      </p:sp>
      <p:sp>
        <p:nvSpPr>
          <p:cNvPr id="3" name="Content Placeholder 2"/>
          <p:cNvSpPr>
            <a:spLocks noGrp="1"/>
          </p:cNvSpPr>
          <p:nvPr>
            <p:ph sz="quarter" idx="1"/>
          </p:nvPr>
        </p:nvSpPr>
        <p:spPr>
          <a:xfrm>
            <a:off x="228600" y="3429000"/>
            <a:ext cx="8686800" cy="3429000"/>
          </a:xfrm>
        </p:spPr>
        <p:txBody>
          <a:bodyPr>
            <a:normAutofit fontScale="92500" lnSpcReduction="20000"/>
          </a:bodyPr>
          <a:lstStyle/>
          <a:p>
            <a:pPr>
              <a:buNone/>
            </a:pPr>
            <a:r>
              <a:rPr lang="en-US" sz="2400" b="1" dirty="0" smtClean="0">
                <a:solidFill>
                  <a:srgbClr val="7030A0"/>
                </a:solidFill>
              </a:rPr>
              <a:t>                                         6.</a:t>
            </a:r>
            <a:r>
              <a:rPr lang="en-US" sz="2200" b="1" dirty="0" smtClean="0">
                <a:solidFill>
                  <a:srgbClr val="7030A0"/>
                </a:solidFill>
              </a:rPr>
              <a:t> </a:t>
            </a:r>
            <a:r>
              <a:rPr lang="en-US" sz="2400" b="1" dirty="0" smtClean="0">
                <a:solidFill>
                  <a:srgbClr val="7030A0"/>
                </a:solidFill>
              </a:rPr>
              <a:t>LUBRICATION SYSTEM</a:t>
            </a:r>
            <a:endParaRPr lang="en-US" sz="2400" b="1" dirty="0" smtClean="0">
              <a:solidFill>
                <a:srgbClr val="7030A0"/>
              </a:solidFill>
            </a:endParaRPr>
          </a:p>
          <a:p>
            <a:pPr>
              <a:buNone/>
            </a:pPr>
            <a:r>
              <a:rPr lang="en-US" sz="2300" dirty="0" smtClean="0"/>
              <a:t> - Lubrication is the admittance of oil between two surface having relative motion.</a:t>
            </a:r>
            <a:endParaRPr lang="en-US" sz="2300" dirty="0" smtClean="0"/>
          </a:p>
          <a:p>
            <a:pPr>
              <a:buNone/>
            </a:pPr>
            <a:r>
              <a:rPr lang="en-US" sz="2300" dirty="0" smtClean="0"/>
              <a:t> - The purpose of lubrication may be one or more of the following  ;                         </a:t>
            </a:r>
            <a:r>
              <a:rPr lang="en-US" sz="2300" b="1" dirty="0" smtClean="0"/>
              <a:t>1. </a:t>
            </a:r>
            <a:r>
              <a:rPr lang="en-US" sz="2300" dirty="0" smtClean="0"/>
              <a:t>Reduce friction and wear between the parts having relative motion .    </a:t>
            </a:r>
            <a:r>
              <a:rPr lang="en-US" sz="2300" b="1" dirty="0" smtClean="0"/>
              <a:t>2. </a:t>
            </a:r>
            <a:r>
              <a:rPr lang="en-US" sz="2300" dirty="0" smtClean="0"/>
              <a:t>To cool the surfaces by carrying away heat generated due to friction .  </a:t>
            </a:r>
            <a:r>
              <a:rPr lang="en-US" sz="2300" b="1" dirty="0" smtClean="0"/>
              <a:t>3. </a:t>
            </a:r>
            <a:r>
              <a:rPr lang="en-US" sz="2300" dirty="0" smtClean="0"/>
              <a:t>To seal a space adjoining the surfaces such as piston rings and cylinder liner .                                                                                                                                             </a:t>
            </a:r>
            <a:r>
              <a:rPr lang="en-US" sz="2300" b="1" dirty="0" smtClean="0"/>
              <a:t>4. </a:t>
            </a:r>
            <a:r>
              <a:rPr lang="en-US" sz="2300" dirty="0" smtClean="0"/>
              <a:t>To clean the surface by carrying away the carbon and metal particles caused by wear .                                                                                                                                                   </a:t>
            </a:r>
            <a:r>
              <a:rPr lang="en-US" sz="2300" b="1" dirty="0" smtClean="0"/>
              <a:t>5.  </a:t>
            </a:r>
            <a:r>
              <a:rPr lang="en-US" sz="2300" dirty="0" smtClean="0"/>
              <a:t>To absorb shock between bearings and other parts and consequently reduce noise .</a:t>
            </a:r>
            <a:endParaRPr lang="en-US" sz="2300" dirty="0" smtClean="0"/>
          </a:p>
        </p:txBody>
      </p:sp>
      <p:pic>
        <p:nvPicPr>
          <p:cNvPr id="5122" name="Picture 2"/>
          <p:cNvPicPr>
            <a:picLocks noGrp="1" noChangeAspect="1" noChangeArrowheads="1"/>
          </p:cNvPicPr>
          <p:nvPr>
            <p:ph sz="quarter" idx="2"/>
          </p:nvPr>
        </p:nvPicPr>
        <p:blipFill>
          <a:blip r:embed="rId1"/>
          <a:srcRect/>
          <a:stretch>
            <a:fillRect/>
          </a:stretch>
        </p:blipFill>
        <p:spPr bwMode="auto">
          <a:xfrm>
            <a:off x="304800" y="228600"/>
            <a:ext cx="7696200" cy="3088491"/>
          </a:xfrm>
          <a:prstGeom prst="rect">
            <a:avLst/>
          </a:prstGeom>
          <a:noFill/>
          <a:ln w="9525">
            <a:noFill/>
            <a:miter lim="800000"/>
            <a:headEnd/>
            <a:tailEnd/>
          </a:ln>
          <a:effectLst/>
        </p:spPr>
      </p:pic>
      <p:sp>
        <p:nvSpPr>
          <p:cNvPr id="5" name="Rectangle 4"/>
          <p:cNvSpPr/>
          <p:nvPr/>
        </p:nvSpPr>
        <p:spPr>
          <a:xfrm>
            <a:off x="2971800" y="3048000"/>
            <a:ext cx="3291670" cy="369332"/>
          </a:xfrm>
          <a:prstGeom prst="rect">
            <a:avLst/>
          </a:prstGeom>
        </p:spPr>
        <p:txBody>
          <a:bodyPr wrap="none">
            <a:spAutoFit/>
          </a:bodyPr>
          <a:lstStyle/>
          <a:p>
            <a:r>
              <a:rPr lang="en-US" dirty="0" smtClean="0"/>
              <a:t>Fig.(j)Forced circulation system</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304800"/>
          </a:xfrm>
        </p:spPr>
        <p:txBody>
          <a:bodyPr>
            <a:noAutofit/>
          </a:bodyPr>
          <a:lstStyle/>
          <a:p>
            <a:r>
              <a:rPr lang="en-US" sz="2100" dirty="0" smtClean="0">
                <a:solidFill>
                  <a:schemeClr val="tx1"/>
                </a:solidFill>
              </a:rPr>
              <a:t>                                                                                                                                </a:t>
            </a:r>
            <a:r>
              <a:rPr lang="en-US" sz="2100" dirty="0" smtClean="0">
                <a:solidFill>
                  <a:srgbClr val="C00000"/>
                </a:solidFill>
              </a:rPr>
              <a:t>Pg-20</a:t>
            </a:r>
            <a:endParaRPr lang="en-US" sz="2100" dirty="0">
              <a:solidFill>
                <a:srgbClr val="C00000"/>
              </a:solidFill>
            </a:endParaRPr>
          </a:p>
        </p:txBody>
      </p:sp>
      <p:sp>
        <p:nvSpPr>
          <p:cNvPr id="3" name="Content Placeholder 2"/>
          <p:cNvSpPr>
            <a:spLocks noGrp="1"/>
          </p:cNvSpPr>
          <p:nvPr>
            <p:ph sz="quarter" idx="1"/>
          </p:nvPr>
        </p:nvSpPr>
        <p:spPr>
          <a:xfrm>
            <a:off x="228600" y="381000"/>
            <a:ext cx="8763000" cy="4495800"/>
          </a:xfrm>
        </p:spPr>
        <p:txBody>
          <a:bodyPr>
            <a:normAutofit fontScale="62500" lnSpcReduction="20000"/>
          </a:bodyPr>
          <a:lstStyle/>
          <a:p>
            <a:pPr algn="just">
              <a:buNone/>
            </a:pPr>
            <a:r>
              <a:rPr lang="en-US" sz="3400" dirty="0" smtClean="0"/>
              <a:t> - This lubricating oil is drawn from the tank by means of oil pump . Then the oil is passed through the oil filter for removing impurities . From the filtering point, this clean lubricating is delivered to the different points of the machine where lubrication is required the oil cooler is provided in the system to keep the temperature of the lubricating oil as low as possible .</a:t>
            </a:r>
            <a:endParaRPr lang="en-US" sz="3400" dirty="0" smtClean="0"/>
          </a:p>
          <a:p>
            <a:pPr>
              <a:buNone/>
            </a:pPr>
            <a:r>
              <a:rPr lang="en-US" sz="3400" dirty="0" smtClean="0"/>
              <a:t> - The main parts of an engine which need lubrication are as given below :</a:t>
            </a:r>
            <a:endParaRPr lang="en-US" sz="3400" dirty="0" smtClean="0"/>
          </a:p>
          <a:p>
            <a:pPr>
              <a:buNone/>
            </a:pPr>
            <a:r>
              <a:rPr lang="en-US" sz="3400" dirty="0" smtClean="0"/>
              <a:t>     (i) Main crankshaft bearings                                 (ii) Big-end bearings                                                 (iii) Small end or gudgeon pin bearings             (iv) Timing gears                       (v)  Piston rings and cylinder walls                     (vi) Valve  mechanism  (vii)Cam shaft &amp; cam shaft bearing                     (viii)Valve guides, valve -</a:t>
            </a:r>
            <a:endParaRPr lang="en-US" sz="3400" dirty="0" smtClean="0"/>
          </a:p>
          <a:p>
            <a:pPr>
              <a:buNone/>
            </a:pPr>
            <a:r>
              <a:rPr lang="en-US" sz="3400" dirty="0" smtClean="0"/>
              <a:t>                                                                                                  tappets  &amp;  rocker arms</a:t>
            </a:r>
            <a:endParaRPr lang="en-US" sz="3400" dirty="0" smtClean="0"/>
          </a:p>
          <a:p>
            <a:pPr>
              <a:buNone/>
            </a:pPr>
            <a:r>
              <a:rPr lang="en-US" sz="3400" dirty="0" smtClean="0"/>
              <a:t> - Various lubrication system used for IC engine may be classified  as ;</a:t>
            </a:r>
            <a:r>
              <a:rPr lang="en-US" sz="3400" dirty="0"/>
              <a:t> </a:t>
            </a:r>
            <a:r>
              <a:rPr lang="en-US" sz="3400" dirty="0" smtClean="0"/>
              <a:t>                                                        1.Liquid lubricants or wet sump lubrication system                                                 2.Solid lubricants or dry sump lubrication system                                                        3.Mist lubrication system    </a:t>
            </a:r>
            <a:endParaRPr lang="en-US" sz="3400" dirty="0" smtClean="0"/>
          </a:p>
          <a:p>
            <a:pPr>
              <a:buNone/>
            </a:pPr>
            <a:endParaRPr lang="en-US" sz="2100" dirty="0" smtClean="0"/>
          </a:p>
        </p:txBody>
      </p:sp>
      <p:pic>
        <p:nvPicPr>
          <p:cNvPr id="2052" name="Picture 4"/>
          <p:cNvPicPr>
            <a:picLocks noChangeAspect="1" noChangeArrowheads="1"/>
          </p:cNvPicPr>
          <p:nvPr/>
        </p:nvPicPr>
        <p:blipFill>
          <a:blip r:embed="rId1" cstate="print"/>
          <a:srcRect/>
          <a:stretch>
            <a:fillRect/>
          </a:stretch>
        </p:blipFill>
        <p:spPr bwMode="auto">
          <a:xfrm>
            <a:off x="5334000" y="4648200"/>
            <a:ext cx="3657600" cy="1981200"/>
          </a:xfrm>
          <a:prstGeom prst="rect">
            <a:avLst/>
          </a:prstGeom>
          <a:noFill/>
          <a:ln w="9525">
            <a:noFill/>
            <a:miter lim="800000"/>
            <a:headEnd/>
            <a:tailEnd/>
          </a:ln>
          <a:effectLst/>
        </p:spPr>
      </p:pic>
      <p:sp>
        <p:nvSpPr>
          <p:cNvPr id="7" name="Rectangle 6"/>
          <p:cNvSpPr/>
          <p:nvPr/>
        </p:nvSpPr>
        <p:spPr>
          <a:xfrm>
            <a:off x="228600" y="4724400"/>
            <a:ext cx="5486400" cy="2031325"/>
          </a:xfrm>
          <a:prstGeom prst="rect">
            <a:avLst/>
          </a:prstGeom>
        </p:spPr>
        <p:txBody>
          <a:bodyPr wrap="square">
            <a:spAutoFit/>
          </a:bodyPr>
          <a:lstStyle/>
          <a:p>
            <a:pPr>
              <a:buNone/>
            </a:pPr>
            <a:r>
              <a:rPr lang="en-US" sz="2100" b="1" dirty="0" smtClean="0"/>
              <a:t>1.Liquid lubricants or wet sump lubrication system :-                                      </a:t>
            </a:r>
            <a:r>
              <a:rPr lang="en-US" sz="2100" dirty="0" smtClean="0"/>
              <a:t>These  system employ a large capacity oil sump at the base of crank chamber, from which the oil is drawn by a low-pressure oil pump and delivered to various parts . ---</a:t>
            </a:r>
            <a:endParaRPr lang="en-US" sz="2100" dirty="0" smtClean="0"/>
          </a:p>
        </p:txBody>
      </p:sp>
      <p:sp>
        <p:nvSpPr>
          <p:cNvPr id="6" name="Rectangle 5"/>
          <p:cNvSpPr/>
          <p:nvPr/>
        </p:nvSpPr>
        <p:spPr>
          <a:xfrm>
            <a:off x="5181600" y="6488668"/>
            <a:ext cx="3701141" cy="369332"/>
          </a:xfrm>
          <a:prstGeom prst="rect">
            <a:avLst/>
          </a:prstGeom>
        </p:spPr>
        <p:txBody>
          <a:bodyPr wrap="none">
            <a:spAutoFit/>
          </a:bodyPr>
          <a:lstStyle/>
          <a:p>
            <a:r>
              <a:rPr lang="en-US" dirty="0" smtClean="0"/>
              <a:t>Fig.(k)Wet sump lubrication system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457200"/>
          </a:xfrm>
        </p:spPr>
        <p:txBody>
          <a:bodyPr>
            <a:normAutofit/>
          </a:bodyPr>
          <a:lstStyle/>
          <a:p>
            <a:r>
              <a:rPr lang="en-US" sz="2100" dirty="0" smtClean="0">
                <a:solidFill>
                  <a:srgbClr val="FF0000"/>
                </a:solidFill>
              </a:rPr>
              <a:t>                                                                                                                                  Pg-21</a:t>
            </a:r>
            <a:endParaRPr lang="en-US" sz="2100" dirty="0">
              <a:solidFill>
                <a:srgbClr val="FF0000"/>
              </a:solidFill>
            </a:endParaRPr>
          </a:p>
        </p:txBody>
      </p:sp>
      <p:sp>
        <p:nvSpPr>
          <p:cNvPr id="3" name="Content Placeholder 2"/>
          <p:cNvSpPr>
            <a:spLocks noGrp="1"/>
          </p:cNvSpPr>
          <p:nvPr>
            <p:ph sz="quarter" idx="1"/>
          </p:nvPr>
        </p:nvSpPr>
        <p:spPr>
          <a:xfrm>
            <a:off x="0" y="0"/>
            <a:ext cx="5105400" cy="4572000"/>
          </a:xfrm>
        </p:spPr>
        <p:txBody>
          <a:bodyPr>
            <a:noAutofit/>
          </a:bodyPr>
          <a:lstStyle/>
          <a:p>
            <a:pPr>
              <a:buNone/>
            </a:pPr>
            <a:r>
              <a:rPr lang="en-US" sz="2100" dirty="0" smtClean="0"/>
              <a:t>       Oil then gradually returns back to the sump after serving the purpose .</a:t>
            </a:r>
            <a:endParaRPr lang="en-US" sz="2100" dirty="0" smtClean="0"/>
          </a:p>
          <a:p>
            <a:pPr algn="just">
              <a:buNone/>
            </a:pPr>
            <a:r>
              <a:rPr lang="en-US" sz="2100" b="1" dirty="0" smtClean="0"/>
              <a:t>2.Solid lubricants or dry sump lubrication system :- </a:t>
            </a:r>
            <a:r>
              <a:rPr lang="en-US" sz="2100" dirty="0" smtClean="0"/>
              <a:t>In this system, the oil from the sump is carried to a separate storage tank outside the engine cylinder block . The oil from sump is pumped by means of a sump pump through filter to the storage tank. Oil from storage tank is pumped to the engine cylinder through oil cooler . Oil pressure may very from 3 to 8 kgf/cm². Dry sump lubrication system is generally adopted for high capacity engines .</a:t>
            </a:r>
            <a:endParaRPr lang="en-US" sz="2100" dirty="0" smtClean="0"/>
          </a:p>
        </p:txBody>
      </p:sp>
      <p:pic>
        <p:nvPicPr>
          <p:cNvPr id="1027" name="Picture 3"/>
          <p:cNvPicPr>
            <a:picLocks noGrp="1" noChangeAspect="1" noChangeArrowheads="1"/>
          </p:cNvPicPr>
          <p:nvPr>
            <p:ph sz="quarter" idx="2"/>
          </p:nvPr>
        </p:nvPicPr>
        <p:blipFill>
          <a:blip r:embed="rId1"/>
          <a:srcRect/>
          <a:stretch>
            <a:fillRect/>
          </a:stretch>
        </p:blipFill>
        <p:spPr bwMode="auto">
          <a:xfrm>
            <a:off x="5181600" y="457200"/>
            <a:ext cx="3749675" cy="3657600"/>
          </a:xfrm>
          <a:prstGeom prst="rect">
            <a:avLst/>
          </a:prstGeom>
          <a:noFill/>
          <a:ln w="9525">
            <a:noFill/>
            <a:miter lim="800000"/>
            <a:headEnd/>
            <a:tailEnd/>
          </a:ln>
          <a:effectLst/>
        </p:spPr>
      </p:pic>
      <p:sp>
        <p:nvSpPr>
          <p:cNvPr id="9" name="Rectangle 8"/>
          <p:cNvSpPr/>
          <p:nvPr/>
        </p:nvSpPr>
        <p:spPr>
          <a:xfrm>
            <a:off x="304800" y="4495800"/>
            <a:ext cx="8610600" cy="2354491"/>
          </a:xfrm>
          <a:prstGeom prst="rect">
            <a:avLst/>
          </a:prstGeom>
        </p:spPr>
        <p:txBody>
          <a:bodyPr wrap="square">
            <a:spAutoFit/>
          </a:bodyPr>
          <a:lstStyle/>
          <a:p>
            <a:pPr algn="just">
              <a:buNone/>
            </a:pPr>
            <a:r>
              <a:rPr lang="en-US" sz="2100" b="1" dirty="0" smtClean="0"/>
              <a:t>3.Mist lubrication system :- </a:t>
            </a:r>
            <a:r>
              <a:rPr lang="en-US" sz="2100" dirty="0" smtClean="0"/>
              <a:t>This system is used for two stroke cycle engine. Most of these engines are crank charged, i.e, they employ crank case compression and thus, are not suitable for crank case lubrication . These engines are lubricated by adding 2 to 3 percent lubricating oil in the fuel tank . The oil and fuel mixture is induced through the carburetor . The gasoline is vaporized ; and the oil in the form of mist , goes via crank case into the cylinder .     </a:t>
            </a:r>
            <a:endParaRPr lang="en-US" sz="2100" b="1" dirty="0"/>
          </a:p>
        </p:txBody>
      </p:sp>
      <p:sp>
        <p:nvSpPr>
          <p:cNvPr id="6" name="Rectangle 5"/>
          <p:cNvSpPr/>
          <p:nvPr/>
        </p:nvSpPr>
        <p:spPr>
          <a:xfrm>
            <a:off x="5257800" y="4114800"/>
            <a:ext cx="3563989" cy="369332"/>
          </a:xfrm>
          <a:prstGeom prst="rect">
            <a:avLst/>
          </a:prstGeom>
        </p:spPr>
        <p:txBody>
          <a:bodyPr wrap="none">
            <a:spAutoFit/>
          </a:bodyPr>
          <a:lstStyle/>
          <a:p>
            <a:r>
              <a:rPr lang="en-US" dirty="0" smtClean="0"/>
              <a:t>fig</a:t>
            </a:r>
            <a:r>
              <a:rPr lang="en-US" dirty="0" smtClean="0"/>
              <a:t>.(l)Dry sump lubrication system</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762000"/>
          </a:xfrm>
        </p:spPr>
        <p:txBody>
          <a:bodyPr>
            <a:noAutofit/>
          </a:bodyPr>
          <a:lstStyle/>
          <a:p>
            <a:r>
              <a:rPr lang="en-US" sz="2100" dirty="0" smtClean="0">
                <a:solidFill>
                  <a:srgbClr val="FF0000"/>
                </a:solidFill>
              </a:rPr>
              <a:t>                                                                                                                                   Pg-22</a:t>
            </a:r>
            <a:endParaRPr lang="en-US" sz="2100" dirty="0">
              <a:solidFill>
                <a:srgbClr val="FF0000"/>
              </a:solidFill>
            </a:endParaRPr>
          </a:p>
        </p:txBody>
      </p:sp>
      <p:sp>
        <p:nvSpPr>
          <p:cNvPr id="3" name="Content Placeholder 2"/>
          <p:cNvSpPr>
            <a:spLocks noGrp="1"/>
          </p:cNvSpPr>
          <p:nvPr>
            <p:ph sz="quarter" idx="1"/>
          </p:nvPr>
        </p:nvSpPr>
        <p:spPr>
          <a:xfrm>
            <a:off x="228600" y="457200"/>
            <a:ext cx="8534400" cy="6172200"/>
          </a:xfrm>
        </p:spPr>
        <p:txBody>
          <a:bodyPr>
            <a:normAutofit fontScale="92500" lnSpcReduction="20000"/>
          </a:bodyPr>
          <a:lstStyle/>
          <a:p>
            <a:pPr>
              <a:buNone/>
            </a:pPr>
            <a:r>
              <a:rPr lang="en-US" dirty="0" smtClean="0"/>
              <a:t>                                    </a:t>
            </a:r>
            <a:r>
              <a:rPr lang="en-US" b="1" dirty="0" smtClean="0">
                <a:solidFill>
                  <a:srgbClr val="7030A0"/>
                </a:solidFill>
              </a:rPr>
              <a:t>7.STARTING SYSTEM</a:t>
            </a:r>
            <a:endParaRPr lang="en-US" sz="2100" dirty="0" smtClean="0"/>
          </a:p>
          <a:p>
            <a:pPr>
              <a:buNone/>
            </a:pPr>
            <a:r>
              <a:rPr lang="en-US" sz="2300" dirty="0" smtClean="0"/>
              <a:t> - The commonly used starting system in large and medium size engines are ;      1. Starting by an auxiliary engine                                                                     </a:t>
            </a:r>
            <a:endParaRPr lang="en-US" sz="2300" dirty="0" smtClean="0"/>
          </a:p>
          <a:p>
            <a:pPr>
              <a:buNone/>
            </a:pPr>
            <a:r>
              <a:rPr lang="en-US" sz="2300" dirty="0" smtClean="0"/>
              <a:t>                   2. Use of electric motors or self starters</a:t>
            </a:r>
            <a:endParaRPr lang="en-US" sz="2300" dirty="0" smtClean="0"/>
          </a:p>
          <a:p>
            <a:pPr>
              <a:buNone/>
            </a:pPr>
            <a:r>
              <a:rPr lang="en-US" sz="2300" dirty="0" smtClean="0"/>
              <a:t>                   3. Compressed air system</a:t>
            </a:r>
            <a:endParaRPr lang="en-US" sz="2300" dirty="0" smtClean="0"/>
          </a:p>
          <a:p>
            <a:pPr algn="just">
              <a:buNone/>
            </a:pPr>
            <a:r>
              <a:rPr lang="en-US" sz="2300" b="1" dirty="0" smtClean="0"/>
              <a:t> 1.Starting by an auxiliary engine (generally petrol driven ): </a:t>
            </a:r>
            <a:r>
              <a:rPr lang="en-US" sz="2300" dirty="0" smtClean="0"/>
              <a:t>In this system an auxiliary engine is mounted close to the main engine and drives the latter through a clutch and gears . The clutch is first disengaged and the auxiliary engine started by hand or by a self starter motor .When it has warmed up and runs normally the drive gear is engaged through the clutch, and the main engine is cranked for starting . To avoid the danger of damage to drive gear it is desirable to have  an over-running clutch or starter type drive .</a:t>
            </a:r>
            <a:endParaRPr lang="en-US" sz="2300" dirty="0" smtClean="0"/>
          </a:p>
          <a:p>
            <a:pPr algn="just">
              <a:buNone/>
            </a:pPr>
            <a:r>
              <a:rPr lang="en-US" sz="2300" b="1" dirty="0" smtClean="0"/>
              <a:t> 2.Use of electric motors or self starters : </a:t>
            </a:r>
            <a:r>
              <a:rPr lang="en-US" sz="2300" dirty="0" smtClean="0"/>
              <a:t>These are employed for small diesel and gasoline engines . A storage battery of 12 to 36 volts is used to supply power to an electric motor which is geared to the flywheel with arrangement for automatic disengagement  after engine has started  . The motor draws a heavy current and is designed to be engaged continuously for about 30 seconds only, after which it is required to cool off for a minute or so , and then re-engaged .This is done till the engine starts up . When the engine is running a small D.C. generator on the engine serves to charge the battery .</a:t>
            </a:r>
            <a:endParaRPr lang="en-US" sz="23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067800" cy="304800"/>
          </a:xfrm>
        </p:spPr>
        <p:txBody>
          <a:bodyPr>
            <a:normAutofit fontScale="90000"/>
          </a:bodyPr>
          <a:lstStyle/>
          <a:p>
            <a:r>
              <a:rPr lang="en-US" sz="2100" dirty="0" smtClean="0">
                <a:solidFill>
                  <a:srgbClr val="C00000"/>
                </a:solidFill>
              </a:rPr>
              <a:t>                                                                                                                                           </a:t>
            </a:r>
            <a:r>
              <a:rPr lang="en-US" sz="2300" dirty="0" smtClean="0">
                <a:solidFill>
                  <a:srgbClr val="C00000"/>
                </a:solidFill>
              </a:rPr>
              <a:t> Pg-23</a:t>
            </a:r>
            <a:endParaRPr lang="en-US" sz="2300" dirty="0">
              <a:solidFill>
                <a:srgbClr val="C00000"/>
              </a:solidFill>
            </a:endParaRPr>
          </a:p>
        </p:txBody>
      </p:sp>
      <p:sp>
        <p:nvSpPr>
          <p:cNvPr id="3" name="Content Placeholder 2"/>
          <p:cNvSpPr>
            <a:spLocks noGrp="1"/>
          </p:cNvSpPr>
          <p:nvPr>
            <p:ph sz="quarter" idx="1"/>
          </p:nvPr>
        </p:nvSpPr>
        <p:spPr>
          <a:xfrm>
            <a:off x="228600" y="304800"/>
            <a:ext cx="8610600" cy="6324600"/>
          </a:xfrm>
        </p:spPr>
        <p:txBody>
          <a:bodyPr>
            <a:noAutofit/>
          </a:bodyPr>
          <a:lstStyle/>
          <a:p>
            <a:pPr algn="just">
              <a:buNone/>
            </a:pPr>
            <a:r>
              <a:rPr lang="en-US" sz="2100" b="1" dirty="0" smtClean="0"/>
              <a:t>3.Compressed air system :</a:t>
            </a:r>
            <a:r>
              <a:rPr lang="en-US" sz="2100" dirty="0" smtClean="0"/>
              <a:t> The compressed air system is commonly used for  starting large diesel engine employed for stationary power plant service . Compressed air at about 17 bar supplied from an air tank or bottle  is admitted to a few of the engine cylinder making them work like reciprocating air motors to run the engine shaft . Fuel is admitted to the remaining cylinders and ignites in the normal way causing the engine to start . The air bottle or tank is charged by a motor or gasoline engine driven compressor . The system includes the following  ;</a:t>
            </a:r>
            <a:endParaRPr lang="en-US" sz="2100" dirty="0" smtClean="0"/>
          </a:p>
          <a:p>
            <a:pPr algn="just">
              <a:buNone/>
            </a:pPr>
            <a:r>
              <a:rPr lang="en-US" sz="2100" dirty="0" smtClean="0"/>
              <a:t>                               (i) Storage tank / vessel</a:t>
            </a:r>
            <a:endParaRPr lang="en-US" sz="2100" dirty="0" smtClean="0"/>
          </a:p>
          <a:p>
            <a:pPr algn="just">
              <a:buNone/>
            </a:pPr>
            <a:r>
              <a:rPr lang="en-US" sz="2100" dirty="0" smtClean="0"/>
              <a:t>                              (ii) A safety valve </a:t>
            </a:r>
            <a:endParaRPr lang="en-US" sz="2100" dirty="0" smtClean="0"/>
          </a:p>
          <a:p>
            <a:pPr algn="just">
              <a:buNone/>
            </a:pPr>
            <a:r>
              <a:rPr lang="en-US" sz="2100" dirty="0" smtClean="0"/>
              <a:t>                              (iii) Interconnecting pipe work</a:t>
            </a:r>
            <a:endParaRPr lang="en-US" sz="2100" dirty="0" smtClean="0"/>
          </a:p>
          <a:p>
            <a:pPr>
              <a:buNone/>
            </a:pPr>
            <a:r>
              <a:rPr lang="en-US" sz="2100" b="1" dirty="0" smtClean="0"/>
              <a:t>Procedure of starting system :                                                                                     </a:t>
            </a:r>
            <a:r>
              <a:rPr lang="en-US" sz="2100" dirty="0" smtClean="0"/>
              <a:t>(i) In case of electric motor starting check the condition of storage battery . If compressed air system is used , then air pressure may be checked first and the air system inspected for possible leakage .                                                                                                  (ii) As prescribed by the manufactures, all necessary checks for fuel, lubricating oil and cooling water should be made .                                                                                       (iii)Crank the engine after ensuring that all load is put off and decompression device is in use, and then let it starts .                                                                                   </a:t>
            </a:r>
            <a:endParaRPr lang="en-US" sz="2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228600"/>
          </a:xfrm>
        </p:spPr>
        <p:txBody>
          <a:bodyPr>
            <a:noAutofit/>
          </a:bodyPr>
          <a:lstStyle/>
          <a:p>
            <a:r>
              <a:rPr lang="en-US" sz="2100" dirty="0" smtClean="0">
                <a:solidFill>
                  <a:srgbClr val="C00000"/>
                </a:solidFill>
              </a:rPr>
              <a:t>                                                                                                                               Pg-24</a:t>
            </a:r>
            <a:endParaRPr lang="en-US" sz="2100" dirty="0">
              <a:solidFill>
                <a:srgbClr val="C00000"/>
              </a:solidFill>
            </a:endParaRPr>
          </a:p>
        </p:txBody>
      </p:sp>
      <p:sp>
        <p:nvSpPr>
          <p:cNvPr id="3" name="Content Placeholder 2"/>
          <p:cNvSpPr>
            <a:spLocks noGrp="1"/>
          </p:cNvSpPr>
          <p:nvPr>
            <p:ph sz="quarter" idx="1"/>
          </p:nvPr>
        </p:nvSpPr>
        <p:spPr>
          <a:xfrm>
            <a:off x="228600" y="304800"/>
            <a:ext cx="8686800" cy="6324600"/>
          </a:xfrm>
        </p:spPr>
        <p:txBody>
          <a:bodyPr>
            <a:noAutofit/>
          </a:bodyPr>
          <a:lstStyle/>
          <a:p>
            <a:pPr algn="just">
              <a:buNone/>
            </a:pPr>
            <a:r>
              <a:rPr lang="en-US" sz="2100" dirty="0" smtClean="0"/>
              <a:t>(iv) For a few minutes run the engine at slow speed and observe the working of fuel pumps , lubricating system , fuel and oil pressure etc . The lubrication of generator and excited bearing should also be checked.</a:t>
            </a:r>
            <a:endParaRPr lang="en-US" sz="2100" dirty="0" smtClean="0"/>
          </a:p>
          <a:p>
            <a:pPr algn="just">
              <a:buNone/>
            </a:pPr>
            <a:r>
              <a:rPr lang="en-US" sz="2100" dirty="0" smtClean="0"/>
              <a:t>(v) Increase the engine speed gradually till it synchronizes with the station bus-bar .</a:t>
            </a:r>
            <a:endParaRPr lang="en-US" sz="2100" dirty="0" smtClean="0"/>
          </a:p>
          <a:p>
            <a:pPr algn="just">
              <a:buNone/>
            </a:pPr>
            <a:r>
              <a:rPr lang="en-US" sz="2100" dirty="0" smtClean="0"/>
              <a:t>(vi) Connect the generator to bus-bar when it is synchronism and increase the engine speed till it beings to share the desired load .</a:t>
            </a:r>
            <a:endParaRPr lang="en-US" sz="2100" dirty="0" smtClean="0"/>
          </a:p>
          <a:p>
            <a:pPr algn="just">
              <a:buNone/>
            </a:pPr>
            <a:r>
              <a:rPr lang="en-US" sz="2100" dirty="0" smtClean="0"/>
              <a:t> -  Stopping of Engines :- (i) Reduce the speed of the engine gradually until practically no power is delivered by the alternator .</a:t>
            </a:r>
            <a:endParaRPr lang="en-US" sz="2100" dirty="0" smtClean="0"/>
          </a:p>
          <a:p>
            <a:pPr algn="just">
              <a:buNone/>
            </a:pPr>
            <a:r>
              <a:rPr lang="en-US" sz="2100" dirty="0" smtClean="0"/>
              <a:t>                                                (ii) Dis-connect the unit from the bus and allow the engine to idle for a few a minute, and then stop it in confirmity with the instructions detailed by the manufacture </a:t>
            </a:r>
            <a:r>
              <a:rPr lang="en-US" sz="2100" dirty="0" smtClean="0"/>
              <a:t>.</a:t>
            </a:r>
            <a:endParaRPr lang="en-US" sz="2100" dirty="0" smtClean="0"/>
          </a:p>
          <a:p>
            <a:pPr algn="just">
              <a:buNone/>
            </a:pPr>
            <a:r>
              <a:rPr lang="en-US" sz="2100" b="1" dirty="0" smtClean="0">
                <a:solidFill>
                  <a:srgbClr val="7030A0"/>
                </a:solidFill>
              </a:rPr>
              <a:t> </a:t>
            </a:r>
            <a:r>
              <a:rPr lang="en-US" sz="2100" b="1" dirty="0" smtClean="0">
                <a:solidFill>
                  <a:srgbClr val="7030A0"/>
                </a:solidFill>
              </a:rPr>
              <a:t>                                          8.</a:t>
            </a:r>
            <a:r>
              <a:rPr lang="en-US" sz="2200" b="1" dirty="0" smtClean="0">
                <a:solidFill>
                  <a:srgbClr val="7030A0"/>
                </a:solidFill>
              </a:rPr>
              <a:t>GOVERNING SYSTEM</a:t>
            </a:r>
            <a:endParaRPr lang="en-US" sz="2200" b="1" dirty="0" smtClean="0">
              <a:solidFill>
                <a:srgbClr val="7030A0"/>
              </a:solidFill>
            </a:endParaRPr>
          </a:p>
          <a:p>
            <a:pPr algn="just">
              <a:buNone/>
            </a:pPr>
            <a:r>
              <a:rPr lang="en-US" sz="2100" dirty="0" smtClean="0"/>
              <a:t> - The function of the governing system is to maintain the speed of the engine contact irrespective of load on the plant  .                                         </a:t>
            </a:r>
            <a:endParaRPr lang="en-US" sz="2100" dirty="0" smtClean="0"/>
          </a:p>
          <a:p>
            <a:pPr algn="just">
              <a:buNone/>
            </a:pPr>
            <a:r>
              <a:rPr lang="en-US" sz="2100" dirty="0" smtClean="0"/>
              <a:t> </a:t>
            </a:r>
            <a:r>
              <a:rPr lang="en-US" sz="2100" dirty="0" smtClean="0"/>
              <a:t>- This is done generally varying the fuel supply to the engine according to the load. </a:t>
            </a:r>
            <a:endParaRPr lang="en-US" sz="2100" dirty="0" smtClean="0"/>
          </a:p>
          <a:p>
            <a:pPr algn="just">
              <a:buNone/>
            </a:pPr>
            <a:r>
              <a:rPr lang="en-US" sz="2100" dirty="0" smtClean="0"/>
              <a:t> </a:t>
            </a:r>
            <a:r>
              <a:rPr lang="en-US" sz="2100" dirty="0" smtClean="0"/>
              <a:t>- It is achieved with use of governor’s .</a:t>
            </a:r>
            <a:endParaRPr lang="en-US" sz="2100" dirty="0" smtClean="0"/>
          </a:p>
          <a:p>
            <a:pPr algn="just">
              <a:buNone/>
            </a:pPr>
            <a:r>
              <a:rPr lang="en-US" sz="2100" dirty="0" smtClean="0"/>
              <a:t>   </a:t>
            </a:r>
            <a:endParaRPr lang="en-US" sz="2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533400"/>
          </a:xfrm>
        </p:spPr>
        <p:txBody>
          <a:bodyPr>
            <a:normAutofit/>
          </a:bodyPr>
          <a:lstStyle/>
          <a:p>
            <a:r>
              <a:rPr lang="en-US" sz="2100" dirty="0" smtClean="0">
                <a:solidFill>
                  <a:schemeClr val="tx1"/>
                </a:solidFill>
              </a:rPr>
              <a:t>                                                                                                                                Pg-25</a:t>
            </a:r>
            <a:endParaRPr lang="en-US" sz="2100" dirty="0">
              <a:solidFill>
                <a:schemeClr val="tx1"/>
              </a:solidFill>
            </a:endParaRPr>
          </a:p>
        </p:txBody>
      </p:sp>
      <p:sp>
        <p:nvSpPr>
          <p:cNvPr id="3" name="Content Placeholder 2"/>
          <p:cNvSpPr>
            <a:spLocks noGrp="1"/>
          </p:cNvSpPr>
          <p:nvPr>
            <p:ph sz="quarter" idx="1"/>
          </p:nvPr>
        </p:nvSpPr>
        <p:spPr>
          <a:xfrm>
            <a:off x="228600" y="0"/>
            <a:ext cx="8915400" cy="6553200"/>
          </a:xfrm>
        </p:spPr>
        <p:txBody>
          <a:bodyPr>
            <a:noAutofit/>
          </a:bodyPr>
          <a:lstStyle/>
          <a:p>
            <a:pPr>
              <a:buNone/>
            </a:pPr>
            <a:r>
              <a:rPr lang="en-US" sz="2500" dirty="0" smtClean="0">
                <a:solidFill>
                  <a:schemeClr val="accent1">
                    <a:lumMod val="75000"/>
                  </a:schemeClr>
                </a:solidFill>
              </a:rPr>
              <a:t>                       </a:t>
            </a:r>
            <a:endParaRPr lang="en-US" sz="2500" dirty="0" smtClean="0">
              <a:solidFill>
                <a:schemeClr val="accent1">
                  <a:lumMod val="75000"/>
                </a:schemeClr>
              </a:solidFill>
            </a:endParaRPr>
          </a:p>
          <a:p>
            <a:pPr>
              <a:buNone/>
            </a:pPr>
            <a:r>
              <a:rPr lang="en-US" sz="2100" dirty="0" smtClean="0">
                <a:solidFill>
                  <a:schemeClr val="accent1">
                    <a:lumMod val="75000"/>
                  </a:schemeClr>
                </a:solidFill>
              </a:rPr>
              <a:t> </a:t>
            </a:r>
            <a:r>
              <a:rPr lang="en-US" sz="2100" dirty="0" smtClean="0">
                <a:solidFill>
                  <a:schemeClr val="accent1">
                    <a:lumMod val="75000"/>
                  </a:schemeClr>
                </a:solidFill>
              </a:rPr>
              <a:t>                                                  </a:t>
            </a:r>
            <a:endParaRPr lang="en-US" sz="2100" dirty="0" smtClean="0">
              <a:solidFill>
                <a:schemeClr val="accent1">
                  <a:lumMod val="75000"/>
                </a:schemeClr>
              </a:solidFill>
            </a:endParaRPr>
          </a:p>
          <a:p>
            <a:pPr>
              <a:buNone/>
            </a:pPr>
            <a:r>
              <a:rPr lang="en-US" sz="2100" b="1" dirty="0" smtClean="0"/>
              <a:t> </a:t>
            </a:r>
            <a:r>
              <a:rPr lang="en-US" sz="2100" b="1" dirty="0" smtClean="0"/>
              <a:t>                                                   </a:t>
            </a:r>
            <a:r>
              <a:rPr lang="en-US" sz="2100" b="1" u="sng" dirty="0" smtClean="0"/>
              <a:t>2 Marks   </a:t>
            </a:r>
            <a:endParaRPr lang="en-US" sz="2100" b="1" u="sng" dirty="0" smtClean="0"/>
          </a:p>
          <a:p>
            <a:pPr>
              <a:buNone/>
            </a:pPr>
            <a:r>
              <a:rPr lang="en-US" sz="2100" dirty="0" smtClean="0"/>
              <a:t> Q.1)Why </a:t>
            </a:r>
            <a:r>
              <a:rPr lang="en-US" sz="2100" dirty="0" smtClean="0"/>
              <a:t>inlet manifold and exhaust manifold are used .(</a:t>
            </a:r>
            <a:r>
              <a:rPr lang="en-US" sz="2100" dirty="0" smtClean="0"/>
              <a:t>2019 S) </a:t>
            </a:r>
            <a:endParaRPr lang="en-US" sz="2100" dirty="0" smtClean="0"/>
          </a:p>
          <a:p>
            <a:pPr>
              <a:buNone/>
            </a:pPr>
            <a:r>
              <a:rPr lang="en-US" sz="2100" dirty="0" smtClean="0"/>
              <a:t>Q.2)What is the necessity of diesel engine power plant . (2018 S)          </a:t>
            </a:r>
            <a:endParaRPr lang="en-US" sz="2100" dirty="0" smtClean="0"/>
          </a:p>
          <a:p>
            <a:pPr>
              <a:buNone/>
            </a:pPr>
            <a:r>
              <a:rPr lang="en-US" sz="2100" dirty="0" smtClean="0"/>
              <a:t>Q.3)What is the function of injection system in a diesel power plant .(2017 S)</a:t>
            </a:r>
            <a:endParaRPr lang="en-US" sz="2100" dirty="0" smtClean="0"/>
          </a:p>
          <a:p>
            <a:pPr>
              <a:buNone/>
            </a:pPr>
            <a:r>
              <a:rPr lang="en-US" sz="2100" dirty="0" smtClean="0"/>
              <a:t>Q.4)Write down the main system of diesel engine power plant .(2017 W)</a:t>
            </a:r>
            <a:endParaRPr lang="en-US" sz="2100" dirty="0" smtClean="0"/>
          </a:p>
          <a:p>
            <a:pPr>
              <a:buNone/>
            </a:pPr>
            <a:r>
              <a:rPr lang="en-US" sz="2100" b="1" dirty="0" smtClean="0"/>
              <a:t> </a:t>
            </a:r>
            <a:r>
              <a:rPr lang="en-US" sz="2100" b="1" dirty="0" smtClean="0"/>
              <a:t>                                                  </a:t>
            </a:r>
            <a:r>
              <a:rPr lang="en-US" sz="2100" b="1" u="sng" dirty="0" smtClean="0"/>
              <a:t>5 Mark’s  </a:t>
            </a:r>
            <a:endParaRPr lang="en-US" sz="2100" b="1" u="sng" dirty="0" smtClean="0"/>
          </a:p>
          <a:p>
            <a:pPr>
              <a:buNone/>
            </a:pPr>
            <a:r>
              <a:rPr lang="en-US" sz="2100" dirty="0" smtClean="0"/>
              <a:t>Q.1)Compare 4-stroke diesel with 2-stroke diesel engine . (2019 S)</a:t>
            </a:r>
            <a:endParaRPr lang="en-US" sz="2100" dirty="0" smtClean="0"/>
          </a:p>
          <a:p>
            <a:pPr>
              <a:buNone/>
            </a:pPr>
            <a:r>
              <a:rPr lang="en-US" sz="2100" dirty="0" smtClean="0"/>
              <a:t>Q.2)Mention the advantages and </a:t>
            </a:r>
            <a:r>
              <a:rPr lang="en-US" sz="2100" dirty="0" smtClean="0"/>
              <a:t>dis</a:t>
            </a:r>
            <a:r>
              <a:rPr lang="en-US" sz="2100" dirty="0" smtClean="0"/>
              <a:t>-advantages of a diesel power plant over a thermal power plant . (2018 S)</a:t>
            </a:r>
            <a:endParaRPr lang="en-US" sz="2100" dirty="0" smtClean="0"/>
          </a:p>
          <a:p>
            <a:pPr>
              <a:buNone/>
            </a:pPr>
            <a:r>
              <a:rPr lang="en-US" sz="2100" dirty="0" smtClean="0"/>
              <a:t>Q.3)Explain the fuel storage &amp; supply system of a diesel power plant .(2017S)</a:t>
            </a:r>
            <a:endParaRPr lang="en-US" sz="2100" dirty="0" smtClean="0"/>
          </a:p>
          <a:p>
            <a:pPr>
              <a:buNone/>
            </a:pPr>
            <a:r>
              <a:rPr lang="en-US" sz="2100" dirty="0" smtClean="0"/>
              <a:t>Q.4)Write down working of a diesel power plant . (2017 W)</a:t>
            </a:r>
            <a:endParaRPr lang="en-US" sz="2100" dirty="0" smtClean="0"/>
          </a:p>
          <a:p>
            <a:pPr>
              <a:buNone/>
            </a:pPr>
            <a:r>
              <a:rPr lang="en-US" sz="2100" dirty="0" smtClean="0"/>
              <a:t>Q.5)Write various type of lubricants . (2011 S)</a:t>
            </a:r>
            <a:endParaRPr lang="en-US" sz="2100" dirty="0" smtClean="0"/>
          </a:p>
          <a:p>
            <a:pPr>
              <a:buNone/>
            </a:pPr>
            <a:r>
              <a:rPr lang="en-US" sz="2100" dirty="0" smtClean="0"/>
              <a:t>Q.6)Given the layout of a diesel engine power plant showing all the system .       (2009 S)</a:t>
            </a:r>
            <a:endParaRPr lang="en-US" sz="2100" dirty="0" smtClean="0"/>
          </a:p>
        </p:txBody>
      </p:sp>
      <p:sp>
        <p:nvSpPr>
          <p:cNvPr id="5" name="Rectangle 4"/>
          <p:cNvSpPr/>
          <p:nvPr/>
        </p:nvSpPr>
        <p:spPr>
          <a:xfrm>
            <a:off x="1676400" y="228600"/>
            <a:ext cx="54864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PREVIOUS YEAR QUESTION’S *</a:t>
            </a:r>
            <a:endParaRPr lang="en-US" sz="2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304800"/>
          </a:xfrm>
        </p:spPr>
        <p:txBody>
          <a:bodyPr>
            <a:normAutofit fontScale="90000"/>
          </a:bodyPr>
          <a:lstStyle/>
          <a:p>
            <a:r>
              <a:rPr lang="en-US" dirty="0" smtClean="0">
                <a:solidFill>
                  <a:srgbClr val="C00000"/>
                </a:solidFill>
              </a:rPr>
              <a:t>                                                            </a:t>
            </a:r>
            <a:r>
              <a:rPr lang="en-US" sz="2100" dirty="0" smtClean="0">
                <a:solidFill>
                  <a:srgbClr val="C00000"/>
                </a:solidFill>
              </a:rPr>
              <a:t>                          Pg-26</a:t>
            </a:r>
            <a:endParaRPr lang="en-US" dirty="0">
              <a:solidFill>
                <a:srgbClr val="C00000"/>
              </a:solidFill>
            </a:endParaRPr>
          </a:p>
        </p:txBody>
      </p:sp>
      <p:sp>
        <p:nvSpPr>
          <p:cNvPr id="3" name="Content Placeholder 2"/>
          <p:cNvSpPr>
            <a:spLocks noGrp="1"/>
          </p:cNvSpPr>
          <p:nvPr>
            <p:ph sz="quarter" idx="1"/>
          </p:nvPr>
        </p:nvSpPr>
        <p:spPr>
          <a:xfrm>
            <a:off x="152400" y="381000"/>
            <a:ext cx="8763000" cy="6248400"/>
          </a:xfrm>
        </p:spPr>
        <p:txBody>
          <a:bodyPr>
            <a:normAutofit/>
          </a:bodyPr>
          <a:lstStyle/>
          <a:p>
            <a:pPr>
              <a:buNone/>
            </a:pPr>
            <a:r>
              <a:rPr lang="en-US" sz="2100" dirty="0" smtClean="0"/>
              <a:t>                                              </a:t>
            </a:r>
            <a:r>
              <a:rPr lang="en-US" sz="2500" b="1" dirty="0" smtClean="0"/>
              <a:t>LONG QUESTION’S</a:t>
            </a:r>
            <a:endParaRPr lang="en-US" sz="2500" b="1" dirty="0" smtClean="0"/>
          </a:p>
          <a:p>
            <a:pPr>
              <a:buNone/>
            </a:pPr>
            <a:r>
              <a:rPr lang="en-US" sz="2100" dirty="0" smtClean="0"/>
              <a:t>Q.1).Explain the detail about the exhaust system . (2019 S)</a:t>
            </a:r>
            <a:endParaRPr lang="en-US" sz="2100" dirty="0" smtClean="0"/>
          </a:p>
          <a:p>
            <a:pPr>
              <a:buNone/>
            </a:pPr>
            <a:r>
              <a:rPr lang="en-US" sz="2100" dirty="0" smtClean="0"/>
              <a:t>Q.2)Explain with neat sketch the cooling system of a diesel engine power plant . (2018 S)</a:t>
            </a:r>
            <a:endParaRPr lang="en-US" sz="2100" dirty="0" smtClean="0"/>
          </a:p>
          <a:p>
            <a:pPr>
              <a:buNone/>
            </a:pPr>
            <a:r>
              <a:rPr lang="en-US" sz="2100" dirty="0" smtClean="0"/>
              <a:t>Q.3)State the advantages and </a:t>
            </a:r>
            <a:r>
              <a:rPr lang="en-US" sz="2100" dirty="0" smtClean="0"/>
              <a:t>dis</a:t>
            </a:r>
            <a:r>
              <a:rPr lang="en-US" sz="2100" dirty="0" smtClean="0"/>
              <a:t>-advantages of a diesel power plant over steam plant  .(2017 S)(2017 W)</a:t>
            </a:r>
            <a:endParaRPr lang="en-US" sz="2100" dirty="0" smtClean="0"/>
          </a:p>
          <a:p>
            <a:pPr>
              <a:buNone/>
            </a:pPr>
            <a:r>
              <a:rPr lang="en-US" sz="2100" dirty="0" smtClean="0"/>
              <a:t>Q.4)Write down the fuel injection system in case of a diesel power plant .</a:t>
            </a:r>
            <a:endParaRPr lang="en-US" sz="2100" dirty="0" smtClean="0"/>
          </a:p>
          <a:p>
            <a:pPr>
              <a:buNone/>
            </a:pPr>
            <a:r>
              <a:rPr lang="en-US" sz="2100" dirty="0" smtClean="0"/>
              <a:t> </a:t>
            </a:r>
            <a:r>
              <a:rPr lang="en-US" sz="2100" dirty="0" smtClean="0"/>
              <a:t>                                                                                                                          (2016S)</a:t>
            </a:r>
            <a:endParaRPr lang="en-US" sz="2100" dirty="0" smtClean="0"/>
          </a:p>
          <a:p>
            <a:pPr>
              <a:buNone/>
            </a:pPr>
            <a:r>
              <a:rPr lang="en-US" sz="2100" dirty="0" smtClean="0"/>
              <a:t>Q.5)Explain in detail about cooling system &amp; lubrication system of a diesel power plant .</a:t>
            </a:r>
            <a:endParaRPr lang="en-US" sz="2100" dirty="0"/>
          </a:p>
        </p:txBody>
      </p:sp>
      <p:sp>
        <p:nvSpPr>
          <p:cNvPr id="5" name="Right Arrow 4"/>
          <p:cNvSpPr/>
          <p:nvPr/>
        </p:nvSpPr>
        <p:spPr>
          <a:xfrm>
            <a:off x="1447800" y="4724400"/>
            <a:ext cx="5867400" cy="13716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ADDITIONAL QUESTIONS WITH ANSWER</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228600"/>
          </a:xfrm>
        </p:spPr>
        <p:txBody>
          <a:bodyPr>
            <a:noAutofit/>
          </a:bodyPr>
          <a:lstStyle/>
          <a:p>
            <a:r>
              <a:rPr lang="en-US" sz="2100" dirty="0" smtClean="0"/>
              <a:t>                                                                                                                              </a:t>
            </a:r>
            <a:r>
              <a:rPr lang="en-US" sz="2100" dirty="0" smtClean="0">
                <a:solidFill>
                  <a:schemeClr val="tx1"/>
                </a:solidFill>
              </a:rPr>
              <a:t>Pg-27</a:t>
            </a:r>
            <a:endParaRPr lang="en-US" sz="2100" dirty="0">
              <a:solidFill>
                <a:schemeClr val="tx1"/>
              </a:solidFill>
            </a:endParaRPr>
          </a:p>
        </p:txBody>
      </p:sp>
      <p:sp>
        <p:nvSpPr>
          <p:cNvPr id="3" name="Content Placeholder 2"/>
          <p:cNvSpPr>
            <a:spLocks noGrp="1"/>
          </p:cNvSpPr>
          <p:nvPr>
            <p:ph sz="quarter" idx="1"/>
          </p:nvPr>
        </p:nvSpPr>
        <p:spPr>
          <a:xfrm>
            <a:off x="304800" y="228600"/>
            <a:ext cx="8610600" cy="62484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5" name="Rectangle 4"/>
          <p:cNvSpPr/>
          <p:nvPr/>
        </p:nvSpPr>
        <p:spPr>
          <a:xfrm>
            <a:off x="2133600" y="228600"/>
            <a:ext cx="44958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ADDITIONAL QUESTIONS WITH ANSWER</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7" name="Picture 3"/>
          <p:cNvPicPr>
            <a:picLocks noChangeAspect="1" noChangeArrowheads="1"/>
          </p:cNvPicPr>
          <p:nvPr/>
        </p:nvPicPr>
        <p:blipFill>
          <a:blip r:embed="rId1"/>
          <a:srcRect/>
          <a:stretch>
            <a:fillRect/>
          </a:stretch>
        </p:blipFill>
        <p:spPr bwMode="auto">
          <a:xfrm>
            <a:off x="228600" y="838200"/>
            <a:ext cx="8686800" cy="5791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609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DIESEL ENGINE POWER PLANT </a:t>
            </a:r>
            <a:r>
              <a:rPr lang="en-US" sz="2100" dirty="0" smtClean="0">
                <a:solidFill>
                  <a:schemeClr val="tx1"/>
                </a:solidFill>
              </a:rPr>
              <a:t>                             Pg-1</a:t>
            </a:r>
            <a:r>
              <a:rPr lang="en-US" sz="2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sz="quarter" idx="1"/>
          </p:nvPr>
        </p:nvSpPr>
        <p:spPr>
          <a:xfrm>
            <a:off x="152400" y="457200"/>
            <a:ext cx="8763000" cy="6400800"/>
          </a:xfrm>
        </p:spPr>
        <p:txBody>
          <a:bodyPr>
            <a:normAutofit lnSpcReduction="10000"/>
          </a:bodyPr>
          <a:lstStyle/>
          <a:p>
            <a:pPr algn="just">
              <a:buFont typeface="Courier New" panose="02070309020205020404" pitchFamily="49" charset="0"/>
              <a:buChar char="o"/>
            </a:pPr>
            <a:r>
              <a:rPr lang="en-US" sz="2300" dirty="0" smtClean="0"/>
              <a:t> </a:t>
            </a:r>
            <a:r>
              <a:rPr lang="en-US" sz="2300" b="1" dirty="0" smtClean="0">
                <a:solidFill>
                  <a:schemeClr val="accent1">
                    <a:lumMod val="75000"/>
                  </a:schemeClr>
                </a:solidFill>
              </a:rPr>
              <a:t>Introduction </a:t>
            </a:r>
            <a:r>
              <a:rPr lang="en-US" sz="2300" b="1" dirty="0" smtClean="0"/>
              <a:t>:- </a:t>
            </a:r>
            <a:r>
              <a:rPr lang="en-US" sz="2100" dirty="0" smtClean="0"/>
              <a:t>Diesel engine power plants are installed where supply of coal and water is not available in sufficient quantity or where power is to be generated in small quantity or where standby sets are required for continuity of supply such as in hospitals, telephone exchanges, radio stations and cinemas .   </a:t>
            </a:r>
            <a:endParaRPr lang="en-US" sz="2100" dirty="0" smtClean="0"/>
          </a:p>
          <a:p>
            <a:pPr algn="just">
              <a:buNone/>
            </a:pPr>
            <a:r>
              <a:rPr lang="en-US" sz="2100" dirty="0" smtClean="0"/>
              <a:t>  - Diesel power plant produces power in the range of 2 to 50 MW .</a:t>
            </a:r>
            <a:endParaRPr lang="en-US" sz="2100" dirty="0" smtClean="0"/>
          </a:p>
          <a:p>
            <a:pPr algn="just">
              <a:buNone/>
            </a:pPr>
            <a:r>
              <a:rPr lang="en-US" sz="2100" dirty="0" smtClean="0"/>
              <a:t> - The diesel units used for electric generation are more reliable and long-lived piece of equipment compared with other type of plants .  </a:t>
            </a:r>
            <a:endParaRPr lang="en-US" sz="2100" dirty="0" smtClean="0"/>
          </a:p>
          <a:p>
            <a:pPr algn="just">
              <a:buFont typeface="Courier New" panose="02070309020205020404" pitchFamily="49" charset="0"/>
              <a:buChar char="o"/>
            </a:pPr>
            <a:r>
              <a:rPr lang="en-US" sz="2300" b="1" dirty="0" smtClean="0">
                <a:solidFill>
                  <a:schemeClr val="accent1">
                    <a:lumMod val="50000"/>
                  </a:schemeClr>
                </a:solidFill>
              </a:rPr>
              <a:t>Advantages and Dis-advantages of Diesel power Plant  :-</a:t>
            </a:r>
            <a:endParaRPr lang="en-US" sz="2300" b="1" dirty="0" smtClean="0">
              <a:solidFill>
                <a:schemeClr val="accent1">
                  <a:lumMod val="50000"/>
                </a:schemeClr>
              </a:solidFill>
            </a:endParaRPr>
          </a:p>
          <a:p>
            <a:pPr>
              <a:buNone/>
            </a:pPr>
            <a:r>
              <a:rPr lang="en-US" sz="2300" dirty="0" smtClean="0">
                <a:solidFill>
                  <a:schemeClr val="accent1">
                    <a:lumMod val="50000"/>
                  </a:schemeClr>
                </a:solidFill>
              </a:rPr>
              <a:t>   </a:t>
            </a:r>
            <a:r>
              <a:rPr lang="en-US" sz="2300" b="1" u="sng" dirty="0" smtClean="0">
                <a:solidFill>
                  <a:schemeClr val="accent1">
                    <a:lumMod val="50000"/>
                  </a:schemeClr>
                </a:solidFill>
              </a:rPr>
              <a:t>Advantages</a:t>
            </a:r>
            <a:r>
              <a:rPr lang="en-US" sz="2300" dirty="0" smtClean="0">
                <a:solidFill>
                  <a:schemeClr val="accent1">
                    <a:lumMod val="50000"/>
                  </a:schemeClr>
                </a:solidFill>
              </a:rPr>
              <a:t> </a:t>
            </a:r>
            <a:r>
              <a:rPr lang="en-US" sz="2300" b="1" dirty="0" smtClean="0">
                <a:solidFill>
                  <a:schemeClr val="accent1">
                    <a:lumMod val="50000"/>
                  </a:schemeClr>
                </a:solidFill>
              </a:rPr>
              <a:t>–</a:t>
            </a:r>
            <a:r>
              <a:rPr lang="en-US" sz="2100" dirty="0" smtClean="0"/>
              <a:t>                                                                                                                            (i) Design and installation are very simple .                                                                                          (ii) Can respond to verify loads without any difficulty .                                              (iii)The standby losses are less.                                                                                    (iv)Occupy less space                                                                                                       (v)Can be started and put on load quickly .                                                                 (vi)Require less quantity of water for cooling purposes .                                      (vii)Overall capital cost is lesser than that for steam plants .                       (viii)Require less operating and supervising staff as compared to that for steam plants .                                                                                                                (ix)The efficiency of such plants at part loads does not fall so much as -</a:t>
            </a:r>
            <a:endParaRPr lang="en-US" sz="2100" dirty="0" smtClean="0"/>
          </a:p>
          <a:p>
            <a:pPr>
              <a:buNone/>
            </a:pPr>
            <a:endParaRPr lang="en-US" sz="21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228600"/>
          </a:xfrm>
        </p:spPr>
        <p:txBody>
          <a:bodyPr>
            <a:noAutofit/>
          </a:bodyPr>
          <a:lstStyle/>
          <a:p>
            <a:r>
              <a:rPr lang="en-US" sz="2100" dirty="0" smtClean="0">
                <a:solidFill>
                  <a:srgbClr val="C00000"/>
                </a:solidFill>
              </a:rPr>
              <a:t>                                                                                                                           Pg-28</a:t>
            </a:r>
            <a:endParaRPr lang="en-US" sz="2100" dirty="0">
              <a:solidFill>
                <a:srgbClr val="C00000"/>
              </a:solidFill>
            </a:endParaRPr>
          </a:p>
        </p:txBody>
      </p:sp>
      <p:pic>
        <p:nvPicPr>
          <p:cNvPr id="2050" name="Picture 2"/>
          <p:cNvPicPr>
            <a:picLocks noGrp="1" noChangeAspect="1" noChangeArrowheads="1"/>
          </p:cNvPicPr>
          <p:nvPr>
            <p:ph sz="quarter" idx="1"/>
          </p:nvPr>
        </p:nvPicPr>
        <p:blipFill>
          <a:blip r:embed="rId1"/>
          <a:srcRect/>
          <a:stretch>
            <a:fillRect/>
          </a:stretch>
        </p:blipFill>
        <p:spPr bwMode="auto">
          <a:xfrm>
            <a:off x="228600" y="381001"/>
            <a:ext cx="8686800" cy="2819399"/>
          </a:xfrm>
          <a:prstGeom prst="rect">
            <a:avLst/>
          </a:prstGeom>
          <a:noFill/>
          <a:ln w="9525">
            <a:noFill/>
            <a:miter lim="800000"/>
            <a:headEnd/>
            <a:tailEnd/>
          </a:ln>
          <a:effectLst/>
        </p:spPr>
      </p:pic>
      <p:pic>
        <p:nvPicPr>
          <p:cNvPr id="2051" name="Picture 3"/>
          <p:cNvPicPr>
            <a:picLocks noGrp="1" noChangeAspect="1" noChangeArrowheads="1"/>
          </p:cNvPicPr>
          <p:nvPr>
            <p:ph sz="quarter" idx="2"/>
          </p:nvPr>
        </p:nvPicPr>
        <p:blipFill>
          <a:blip r:embed="rId2"/>
          <a:srcRect/>
          <a:stretch>
            <a:fillRect/>
          </a:stretch>
        </p:blipFill>
        <p:spPr bwMode="auto">
          <a:xfrm>
            <a:off x="685800" y="3200400"/>
            <a:ext cx="7620000" cy="3429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305800" cy="6324600"/>
          </a:xfrm>
        </p:spPr>
        <p:txBody>
          <a:bodyPr/>
          <a:lstStyle/>
          <a:p>
            <a:pPr>
              <a:buNone/>
            </a:pPr>
            <a:r>
              <a:rPr lang="en-US" sz="3200" b="1" dirty="0" smtClean="0">
                <a:solidFill>
                  <a:schemeClr val="accent1"/>
                </a:solidFill>
              </a:rPr>
              <a:t> </a:t>
            </a:r>
            <a:r>
              <a:rPr lang="en-US" sz="3200" b="1" dirty="0" smtClean="0">
                <a:solidFill>
                  <a:schemeClr val="accent1"/>
                </a:solidFill>
              </a:rPr>
              <a:t>                        </a:t>
            </a:r>
            <a:endParaRPr lang="en-US" sz="3200" b="1" dirty="0" smtClean="0">
              <a:solidFill>
                <a:schemeClr val="accent1"/>
              </a:solidFill>
            </a:endParaRPr>
          </a:p>
          <a:p>
            <a:pPr>
              <a:buNone/>
            </a:pPr>
            <a:r>
              <a:rPr lang="en-US" sz="3200" b="1" dirty="0" smtClean="0">
                <a:solidFill>
                  <a:schemeClr val="accent1"/>
                </a:solidFill>
              </a:rPr>
              <a:t>                      </a:t>
            </a:r>
            <a:endParaRPr lang="en-US" sz="3200" b="1" dirty="0" smtClean="0">
              <a:solidFill>
                <a:schemeClr val="accent1"/>
              </a:solidFill>
            </a:endParaRPr>
          </a:p>
          <a:p>
            <a:pPr>
              <a:buNone/>
            </a:pPr>
            <a:r>
              <a:rPr lang="en-US" sz="3200" b="1" dirty="0" smtClean="0">
                <a:solidFill>
                  <a:schemeClr val="accent1"/>
                </a:solidFill>
              </a:rPr>
              <a:t> </a:t>
            </a:r>
            <a:r>
              <a:rPr lang="en-US" sz="3200" b="1" dirty="0" smtClean="0">
                <a:solidFill>
                  <a:schemeClr val="accent1"/>
                </a:solidFill>
              </a:rPr>
              <a:t>                        </a:t>
            </a:r>
            <a:r>
              <a:rPr lang="en-US" sz="2500" b="1" u="sng" dirty="0" smtClean="0">
                <a:solidFill>
                  <a:schemeClr val="accent1"/>
                </a:solidFill>
              </a:rPr>
              <a:t>REFERENCE SLIDE</a:t>
            </a:r>
            <a:endParaRPr lang="en-US" sz="2500" dirty="0" smtClean="0"/>
          </a:p>
          <a:p>
            <a:pPr>
              <a:buNone/>
            </a:pPr>
            <a:r>
              <a:rPr lang="en-US" sz="2800" dirty="0" smtClean="0">
                <a:solidFill>
                  <a:srgbClr val="00B050"/>
                </a:solidFill>
              </a:rPr>
              <a:t>            </a:t>
            </a:r>
            <a:r>
              <a:rPr lang="en-US" sz="2150" dirty="0" smtClean="0">
                <a:solidFill>
                  <a:srgbClr val="00B050"/>
                </a:solidFill>
              </a:rPr>
              <a:t>*</a:t>
            </a:r>
            <a:r>
              <a:rPr lang="en-US" sz="2150" dirty="0" smtClean="0">
                <a:solidFill>
                  <a:srgbClr val="7030A0"/>
                </a:solidFill>
              </a:rPr>
              <a:t> </a:t>
            </a:r>
            <a:r>
              <a:rPr lang="en-US" sz="2150" dirty="0" smtClean="0">
                <a:solidFill>
                  <a:srgbClr val="7030A0"/>
                </a:solidFill>
              </a:rPr>
              <a:t>Power Plant Engineering Book (</a:t>
            </a:r>
            <a:r>
              <a:rPr lang="en-US" sz="2150" dirty="0" smtClean="0">
                <a:solidFill>
                  <a:srgbClr val="7030A0"/>
                </a:solidFill>
              </a:rPr>
              <a:t>R.K.Rajput</a:t>
            </a:r>
            <a:r>
              <a:rPr lang="en-US" sz="2150" dirty="0" smtClean="0">
                <a:solidFill>
                  <a:srgbClr val="7030A0"/>
                </a:solidFill>
              </a:rPr>
              <a:t>)</a:t>
            </a:r>
            <a:endParaRPr lang="en-US" sz="2150" dirty="0" smtClean="0">
              <a:solidFill>
                <a:srgbClr val="7030A0"/>
              </a:solidFill>
            </a:endParaRPr>
          </a:p>
          <a:p>
            <a:pPr>
              <a:buNone/>
            </a:pPr>
            <a:r>
              <a:rPr lang="en-US" sz="2150" dirty="0" smtClean="0">
                <a:solidFill>
                  <a:srgbClr val="7030A0"/>
                </a:solidFill>
              </a:rPr>
              <a:t>          </a:t>
            </a:r>
            <a:r>
              <a:rPr lang="en-US" sz="2150" dirty="0" smtClean="0">
                <a:solidFill>
                  <a:srgbClr val="00B050"/>
                </a:solidFill>
              </a:rPr>
              <a:t>      * </a:t>
            </a:r>
            <a:r>
              <a:rPr lang="en-US" sz="2150" dirty="0" smtClean="0">
                <a:solidFill>
                  <a:srgbClr val="7030A0"/>
                </a:solidFill>
              </a:rPr>
              <a:t>Power Plant Engineering Book (</a:t>
            </a:r>
            <a:r>
              <a:rPr lang="en-US" sz="2150" dirty="0" smtClean="0">
                <a:solidFill>
                  <a:srgbClr val="7030A0"/>
                </a:solidFill>
              </a:rPr>
              <a:t>P.K.Nag</a:t>
            </a:r>
            <a:r>
              <a:rPr lang="en-US" sz="2150" dirty="0" smtClean="0">
                <a:solidFill>
                  <a:srgbClr val="7030A0"/>
                </a:solidFill>
              </a:rPr>
              <a:t>)</a:t>
            </a:r>
            <a:endParaRPr lang="en-US" sz="2150" dirty="0" smtClean="0">
              <a:solidFill>
                <a:srgbClr val="7030A0"/>
              </a:solidFill>
            </a:endParaRPr>
          </a:p>
          <a:p>
            <a:pPr>
              <a:buNone/>
            </a:pPr>
            <a:r>
              <a:rPr lang="en-US" sz="2150" dirty="0" smtClean="0">
                <a:solidFill>
                  <a:srgbClr val="7030A0"/>
                </a:solidFill>
              </a:rPr>
              <a:t>                </a:t>
            </a:r>
            <a:r>
              <a:rPr lang="en-US" sz="2150" dirty="0" smtClean="0">
                <a:solidFill>
                  <a:srgbClr val="00B050"/>
                </a:solidFill>
              </a:rPr>
              <a:t>*</a:t>
            </a:r>
            <a:r>
              <a:rPr lang="en-US" sz="2150" dirty="0" smtClean="0">
                <a:solidFill>
                  <a:srgbClr val="7030A0"/>
                </a:solidFill>
              </a:rPr>
              <a:t> Power plant Engineering Book (</a:t>
            </a:r>
            <a:r>
              <a:rPr lang="en-US" sz="2150" dirty="0" smtClean="0">
                <a:solidFill>
                  <a:srgbClr val="7030A0"/>
                </a:solidFill>
              </a:rPr>
              <a:t>A.K.Raja</a:t>
            </a:r>
            <a:r>
              <a:rPr lang="en-US" sz="2150" dirty="0" smtClean="0">
                <a:solidFill>
                  <a:srgbClr val="7030A0"/>
                </a:solidFill>
              </a:rPr>
              <a:t>….)</a:t>
            </a:r>
            <a:endParaRPr lang="en-US" sz="2150" dirty="0" smtClean="0">
              <a:solidFill>
                <a:srgbClr val="7030A0"/>
              </a:solidFill>
            </a:endParaRPr>
          </a:p>
          <a:p>
            <a:pPr>
              <a:buNone/>
            </a:pPr>
            <a:r>
              <a:rPr lang="en-US" sz="2150" dirty="0" smtClean="0">
                <a:solidFill>
                  <a:srgbClr val="00B050"/>
                </a:solidFill>
              </a:rPr>
              <a:t> </a:t>
            </a:r>
            <a:r>
              <a:rPr lang="en-US" sz="2150" dirty="0" smtClean="0">
                <a:solidFill>
                  <a:srgbClr val="00B050"/>
                </a:solidFill>
              </a:rPr>
              <a:t>               *</a:t>
            </a:r>
            <a:r>
              <a:rPr lang="en-US" sz="2150" dirty="0" smtClean="0">
                <a:solidFill>
                  <a:srgbClr val="00B050"/>
                </a:solidFill>
              </a:rPr>
              <a:t> </a:t>
            </a:r>
            <a:r>
              <a:rPr lang="en-US" sz="2150" dirty="0" smtClean="0">
                <a:solidFill>
                  <a:srgbClr val="7030A0"/>
                </a:solidFill>
              </a:rPr>
              <a:t>Power plant Engineering </a:t>
            </a:r>
            <a:r>
              <a:rPr lang="en-US" sz="2150" dirty="0" smtClean="0">
                <a:solidFill>
                  <a:srgbClr val="7030A0"/>
                </a:solidFill>
              </a:rPr>
              <a:t>Book (G.R </a:t>
            </a:r>
            <a:r>
              <a:rPr lang="en-US" sz="2150" dirty="0" smtClean="0">
                <a:solidFill>
                  <a:srgbClr val="7030A0"/>
                </a:solidFill>
              </a:rPr>
              <a:t>Nagpal</a:t>
            </a:r>
            <a:r>
              <a:rPr lang="en-US" sz="2150" dirty="0" smtClean="0">
                <a:solidFill>
                  <a:srgbClr val="7030A0"/>
                </a:solidFill>
              </a:rPr>
              <a:t>)</a:t>
            </a:r>
            <a:endParaRPr lang="en-US" sz="2150" dirty="0" smtClean="0">
              <a:solidFill>
                <a:srgbClr val="7030A0"/>
              </a:solidFill>
            </a:endParaRPr>
          </a:p>
          <a:p>
            <a:pPr>
              <a:buNone/>
            </a:pPr>
            <a:r>
              <a:rPr lang="en-US" sz="2150" dirty="0" smtClean="0">
                <a:solidFill>
                  <a:srgbClr val="00B050"/>
                </a:solidFill>
              </a:rPr>
              <a:t> </a:t>
            </a:r>
            <a:r>
              <a:rPr lang="en-US" sz="2150" dirty="0" smtClean="0">
                <a:solidFill>
                  <a:srgbClr val="00B050"/>
                </a:solidFill>
              </a:rPr>
              <a:t>               *</a:t>
            </a:r>
            <a:r>
              <a:rPr lang="en-US" sz="2150" dirty="0" smtClean="0">
                <a:solidFill>
                  <a:srgbClr val="7030A0"/>
                </a:solidFill>
              </a:rPr>
              <a:t> </a:t>
            </a:r>
            <a:r>
              <a:rPr lang="en-US" sz="2150" dirty="0" smtClean="0">
                <a:solidFill>
                  <a:srgbClr val="7030A0"/>
                </a:solidFill>
              </a:rPr>
              <a:t>Power plant Engineering </a:t>
            </a:r>
            <a:r>
              <a:rPr lang="en-US" sz="2150" dirty="0" smtClean="0">
                <a:solidFill>
                  <a:srgbClr val="7030A0"/>
                </a:solidFill>
              </a:rPr>
              <a:t>Book (R.K </a:t>
            </a:r>
            <a:r>
              <a:rPr lang="en-US" sz="2150" dirty="0" smtClean="0">
                <a:solidFill>
                  <a:srgbClr val="7030A0"/>
                </a:solidFill>
              </a:rPr>
              <a:t>Hegde</a:t>
            </a:r>
            <a:r>
              <a:rPr lang="en-US" sz="2150" dirty="0" smtClean="0">
                <a:solidFill>
                  <a:srgbClr val="7030A0"/>
                </a:solidFill>
              </a:rPr>
              <a:t> )</a:t>
            </a:r>
            <a:endParaRPr lang="en-US" sz="2150" dirty="0" smtClean="0">
              <a:solidFill>
                <a:srgbClr val="7030A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305800" cy="5638800"/>
          </a:xfrm>
        </p:spPr>
        <p:txBody>
          <a:bodyPr>
            <a:scene3d>
              <a:camera prst="isometricOffAxis1Right"/>
              <a:lightRig rig="threePt" dir="t"/>
            </a:scene3d>
          </a:bodyPr>
          <a:lstStyle/>
          <a:p>
            <a:pPr>
              <a:buNone/>
            </a:pP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a:p>
            <a:pPr>
              <a:buNone/>
            </a:pP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a:p>
            <a:pPr>
              <a:buNone/>
            </a:pP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a:p>
            <a:pPr>
              <a:buNone/>
            </a:pP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a:p>
            <a:pPr>
              <a:buNone/>
            </a:pPr>
            <a:r>
              <a:rPr lang="en-US" sz="4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a:t>
            </a:r>
            <a:r>
              <a:rPr lang="en-US" sz="5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THANK </a:t>
            </a:r>
            <a:r>
              <a:rPr lang="en-US" sz="5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YOU</a:t>
            </a:r>
            <a:endParaRPr lang="en-US" sz="5000" dirty="0"/>
          </a:p>
        </p:txBody>
      </p:sp>
      <p:pic>
        <p:nvPicPr>
          <p:cNvPr id="5" name="Picture 2"/>
          <p:cNvPicPr>
            <a:picLocks noChangeAspect="1" noChangeArrowheads="1"/>
          </p:cNvPicPr>
          <p:nvPr/>
        </p:nvPicPr>
        <p:blipFill>
          <a:blip r:embed="rId1" cstate="print"/>
          <a:srcRect/>
          <a:stretch>
            <a:fillRect/>
          </a:stretch>
        </p:blipFill>
        <p:spPr bwMode="auto">
          <a:xfrm>
            <a:off x="3048000" y="3200400"/>
            <a:ext cx="25146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1Right"/>
            <a:lightRig rig="threePt" dir="t"/>
          </a:scene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304800"/>
          </a:xfrm>
        </p:spPr>
        <p:txBody>
          <a:bodyPr>
            <a:noAutofit/>
          </a:bodyPr>
          <a:lstStyle/>
          <a:p>
            <a:r>
              <a:rPr lang="en-US" sz="2100" dirty="0" smtClean="0"/>
              <a:t>                                                                                                                                    </a:t>
            </a:r>
            <a:r>
              <a:rPr lang="en-US" sz="2100" dirty="0" smtClean="0">
                <a:solidFill>
                  <a:srgbClr val="C00000"/>
                </a:solidFill>
              </a:rPr>
              <a:t>Pg-2</a:t>
            </a:r>
            <a:endParaRPr lang="en-US" sz="2100" dirty="0">
              <a:solidFill>
                <a:srgbClr val="C00000"/>
              </a:solidFill>
            </a:endParaRPr>
          </a:p>
        </p:txBody>
      </p:sp>
      <p:sp>
        <p:nvSpPr>
          <p:cNvPr id="3" name="Content Placeholder 2"/>
          <p:cNvSpPr>
            <a:spLocks noGrp="1"/>
          </p:cNvSpPr>
          <p:nvPr>
            <p:ph sz="quarter" idx="1"/>
          </p:nvPr>
        </p:nvSpPr>
        <p:spPr>
          <a:xfrm>
            <a:off x="304800" y="381000"/>
            <a:ext cx="8534400" cy="6248400"/>
          </a:xfrm>
        </p:spPr>
        <p:txBody>
          <a:bodyPr>
            <a:normAutofit lnSpcReduction="10000"/>
          </a:bodyPr>
          <a:lstStyle/>
          <a:p>
            <a:pPr>
              <a:buNone/>
            </a:pPr>
            <a:r>
              <a:rPr lang="en-US" sz="2100" dirty="0" smtClean="0"/>
              <a:t>     that of a steam plant .                                                                                                             (x) The cost of building and civil engineering works is low .                              (xi)Can burn fairly wide range of fuels .                                                                         (xii)These plants can be located very near to the load centres, many times in the heart of the town .                                                                                          (xiii)No problem of ash handling .                                                                                    (xiv)The lubrication system is more economical as compared with that of a steam power plant .                                                                                                                 (xv) The diesel power plant is more efficient than steam power plants in the range of 150 MW capacity .                                                                              (xvi)They can be employed in all climatic zones .                                                (xvii)Manufacturing period are short, therefore a diesel station may be rapidly extended to keep pace with load growth by just adding the generating units of suitable sizes .                                                                              (xviii)Were skilled labour is scarce, the full automation of diesel station can be provided</a:t>
            </a:r>
            <a:endParaRPr lang="en-US" sz="2100" dirty="0" smtClean="0"/>
          </a:p>
          <a:p>
            <a:pPr>
              <a:buNone/>
            </a:pPr>
            <a:r>
              <a:rPr lang="en-US" sz="2100" dirty="0" smtClean="0"/>
              <a:t> </a:t>
            </a:r>
            <a:r>
              <a:rPr lang="en-US" sz="2300" b="1" u="sng" dirty="0" smtClean="0">
                <a:solidFill>
                  <a:schemeClr val="accent1">
                    <a:lumMod val="75000"/>
                  </a:schemeClr>
                </a:solidFill>
              </a:rPr>
              <a:t>Dis-advantages</a:t>
            </a:r>
            <a:r>
              <a:rPr lang="en-US" sz="2300" b="1" dirty="0" smtClean="0">
                <a:solidFill>
                  <a:schemeClr val="accent1">
                    <a:lumMod val="75000"/>
                  </a:schemeClr>
                </a:solidFill>
              </a:rPr>
              <a:t> :- </a:t>
            </a:r>
            <a:r>
              <a:rPr lang="en-US" sz="2100" dirty="0" smtClean="0"/>
              <a:t>(i)High operating cost .                                                                                           (ii)High maintenance and lubrication cost .                                                             (iii)Diesel unit capacity is limited . These can’t be constructed in large size .                                                                                                                                                      (iv)In a diesel power plant noise is a serious problem .</a:t>
            </a:r>
            <a:endParaRPr lang="en-US" sz="2300" b="1" dirty="0" smtClean="0">
              <a:solidFill>
                <a:schemeClr val="accent1">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458200" cy="182562"/>
          </a:xfrm>
        </p:spPr>
        <p:txBody>
          <a:bodyPr>
            <a:noAutofit/>
          </a:bodyPr>
          <a:lstStyle/>
          <a:p>
            <a:r>
              <a:rPr lang="en-US" sz="2100" dirty="0" smtClean="0"/>
              <a:t>                                                                                                                         </a:t>
            </a:r>
            <a:r>
              <a:rPr lang="en-US" sz="2100" dirty="0" smtClean="0">
                <a:solidFill>
                  <a:srgbClr val="C00000"/>
                </a:solidFill>
              </a:rPr>
              <a:t>Pg-3</a:t>
            </a:r>
            <a:endParaRPr lang="en-US" sz="2100" dirty="0">
              <a:solidFill>
                <a:srgbClr val="C00000"/>
              </a:solidFill>
            </a:endParaRPr>
          </a:p>
        </p:txBody>
      </p:sp>
      <p:sp>
        <p:nvSpPr>
          <p:cNvPr id="3" name="Content Placeholder 2"/>
          <p:cNvSpPr>
            <a:spLocks noGrp="1"/>
          </p:cNvSpPr>
          <p:nvPr>
            <p:ph sz="quarter" idx="1"/>
          </p:nvPr>
        </p:nvSpPr>
        <p:spPr>
          <a:xfrm>
            <a:off x="304800" y="457200"/>
            <a:ext cx="8610600" cy="6096000"/>
          </a:xfrm>
        </p:spPr>
        <p:txBody>
          <a:bodyPr>
            <a:normAutofit/>
          </a:bodyPr>
          <a:lstStyle/>
          <a:p>
            <a:pPr algn="just">
              <a:buNone/>
            </a:pPr>
            <a:r>
              <a:rPr lang="en-US" sz="2100" dirty="0" smtClean="0"/>
              <a:t> (v) Diesel plants can’t supply overloads continuously whereas steam power plant  can work under 25% overload continuously .</a:t>
            </a:r>
            <a:endParaRPr lang="en-US" sz="2100" dirty="0" smtClean="0"/>
          </a:p>
          <a:p>
            <a:pPr algn="just">
              <a:buNone/>
            </a:pPr>
            <a:r>
              <a:rPr lang="en-US" sz="2100" dirty="0" smtClean="0"/>
              <a:t> (vi) The diesel power plants are not economical where fuel has to be imported .</a:t>
            </a:r>
            <a:endParaRPr lang="en-US" sz="2100" dirty="0" smtClean="0"/>
          </a:p>
          <a:p>
            <a:pPr algn="just">
              <a:buNone/>
            </a:pPr>
            <a:r>
              <a:rPr lang="en-US" sz="2100" dirty="0" smtClean="0"/>
              <a:t> (vii) The life of a diesel power plant is quite small (2 to 5 years or less ) as compared to that of a steam power plant (25 to 30 years ) .</a:t>
            </a:r>
            <a:endParaRPr lang="en-US" sz="2100" dirty="0" smtClean="0"/>
          </a:p>
          <a:p>
            <a:pPr algn="just">
              <a:buNone/>
            </a:pPr>
            <a:endParaRPr lang="en-US" sz="2100" b="1" dirty="0" smtClean="0">
              <a:solidFill>
                <a:schemeClr val="accent1">
                  <a:lumMod val="75000"/>
                </a:schemeClr>
              </a:solidFill>
            </a:endParaRPr>
          </a:p>
          <a:p>
            <a:pPr algn="just">
              <a:buFont typeface="Courier New" panose="02070309020205020404" pitchFamily="49" charset="0"/>
              <a:buChar char="o"/>
            </a:pPr>
            <a:r>
              <a:rPr lang="en-US" sz="2100" b="1" dirty="0" smtClean="0">
                <a:solidFill>
                  <a:schemeClr val="accent1">
                    <a:lumMod val="75000"/>
                  </a:schemeClr>
                </a:solidFill>
              </a:rPr>
              <a:t>APPLICATION OF DIESEL POWER PLANT  :- </a:t>
            </a:r>
            <a:r>
              <a:rPr lang="en-US" sz="2100" dirty="0" smtClean="0"/>
              <a:t>The diesel power plants find wide application in the following fields : </a:t>
            </a:r>
            <a:endParaRPr lang="en-US" sz="2100" dirty="0" smtClean="0"/>
          </a:p>
          <a:p>
            <a:pPr algn="just">
              <a:buNone/>
            </a:pPr>
            <a:r>
              <a:rPr lang="en-US" sz="2100" dirty="0" smtClean="0"/>
              <a:t>     1. Peak load plants      2.Mobile plants                          </a:t>
            </a:r>
            <a:endParaRPr lang="en-US" sz="2100" dirty="0" smtClean="0"/>
          </a:p>
          <a:p>
            <a:pPr algn="just">
              <a:buNone/>
            </a:pPr>
            <a:r>
              <a:rPr lang="en-US" sz="2100" dirty="0" smtClean="0"/>
              <a:t>     3. Stand-by unit            4.Emergency plant                                           </a:t>
            </a:r>
            <a:endParaRPr lang="en-US" sz="2100" dirty="0" smtClean="0"/>
          </a:p>
          <a:p>
            <a:pPr algn="just">
              <a:buNone/>
            </a:pPr>
            <a:r>
              <a:rPr lang="en-US" sz="2100" dirty="0" smtClean="0"/>
              <a:t>     5.Nursery station         6.Starting stations                                         </a:t>
            </a:r>
            <a:endParaRPr lang="en-US" sz="2100" dirty="0" smtClean="0"/>
          </a:p>
          <a:p>
            <a:pPr algn="just">
              <a:buNone/>
            </a:pPr>
            <a:r>
              <a:rPr lang="en-US" sz="2100" dirty="0" smtClean="0"/>
              <a:t>     7.Central stations- Where capacity required is small (5 to 10MW ).                    8.Industrial concerns where power requirement is small say of the order of 500 kW, diesel power plants become more economical due to their higher overall efficiency . </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334962"/>
          </a:xfrm>
        </p:spPr>
        <p:txBody>
          <a:bodyPr>
            <a:noAutofit/>
          </a:bodyPr>
          <a:lstStyle/>
          <a:p>
            <a:r>
              <a:rPr lang="en-US" sz="2100" dirty="0" smtClean="0"/>
              <a:t>                                                                                                                               </a:t>
            </a:r>
            <a:r>
              <a:rPr lang="en-US" sz="2100" dirty="0" smtClean="0">
                <a:solidFill>
                  <a:schemeClr val="tx1"/>
                </a:solidFill>
              </a:rPr>
              <a:t> </a:t>
            </a:r>
            <a:r>
              <a:rPr lang="en-US" sz="2100" dirty="0" smtClean="0">
                <a:solidFill>
                  <a:srgbClr val="C00000"/>
                </a:solidFill>
              </a:rPr>
              <a:t>Pg-4</a:t>
            </a:r>
            <a:endParaRPr lang="en-US" sz="2100" dirty="0">
              <a:solidFill>
                <a:srgbClr val="C00000"/>
              </a:solidFill>
            </a:endParaRPr>
          </a:p>
        </p:txBody>
      </p:sp>
      <p:sp>
        <p:nvSpPr>
          <p:cNvPr id="3" name="Content Placeholder 2"/>
          <p:cNvSpPr>
            <a:spLocks noGrp="1"/>
          </p:cNvSpPr>
          <p:nvPr>
            <p:ph sz="quarter" idx="1"/>
          </p:nvPr>
        </p:nvSpPr>
        <p:spPr>
          <a:xfrm>
            <a:off x="228600" y="304800"/>
            <a:ext cx="8763000" cy="6324600"/>
          </a:xfrm>
        </p:spPr>
        <p:txBody>
          <a:bodyPr>
            <a:normAutofit lnSpcReduction="10000"/>
          </a:bodyPr>
          <a:lstStyle/>
          <a:p>
            <a:pPr>
              <a:buNone/>
            </a:pPr>
            <a:r>
              <a:rPr lang="en-US" sz="2200" b="1" dirty="0" smtClean="0">
                <a:solidFill>
                  <a:schemeClr val="accent1">
                    <a:lumMod val="75000"/>
                  </a:schemeClr>
                </a:solidFill>
              </a:rPr>
              <a:t>* DIESEL POWER PLANT LAYOUT WITH ESSENTIAL COMPONENTS *  </a:t>
            </a:r>
            <a:endParaRPr lang="en-US" sz="2200" b="1" dirty="0" smtClean="0">
              <a:solidFill>
                <a:schemeClr val="accent1">
                  <a:lumMod val="75000"/>
                </a:schemeClr>
              </a:solidFill>
            </a:endParaRPr>
          </a:p>
          <a:p>
            <a:pPr algn="just">
              <a:buNone/>
            </a:pPr>
            <a:r>
              <a:rPr lang="en-US" sz="2100" dirty="0" smtClean="0"/>
              <a:t>Fig.(a) shows layout of a Diesel Engine plant . The essential components of Diesel engine power plant are ;</a:t>
            </a:r>
            <a:endParaRPr lang="en-US" sz="2100" dirty="0" smtClean="0"/>
          </a:p>
          <a:p>
            <a:pPr algn="just">
              <a:buNone/>
            </a:pPr>
            <a:r>
              <a:rPr lang="en-US" sz="2100" b="1" dirty="0" smtClean="0"/>
              <a:t>1. Engine :- </a:t>
            </a:r>
            <a:r>
              <a:rPr lang="en-US" sz="2100" dirty="0" smtClean="0"/>
              <a:t>It is the main component that develops required power . The engine is directly coupled to the generator as shown in fig.(a) .</a:t>
            </a:r>
            <a:endParaRPr lang="en-US" sz="2100" b="1" dirty="0" smtClean="0"/>
          </a:p>
          <a:p>
            <a:pPr>
              <a:buFont typeface="Arial" panose="020B0604020202020204" pitchFamily="34" charset="0"/>
              <a:buChar char="•"/>
            </a:pPr>
            <a:endParaRPr lang="en-US" sz="2200" b="1" dirty="0" smtClean="0">
              <a:solidFill>
                <a:schemeClr val="accent1">
                  <a:lumMod val="75000"/>
                </a:schemeClr>
              </a:solidFill>
            </a:endParaRPr>
          </a:p>
          <a:p>
            <a:pPr>
              <a:buFont typeface="Arial" panose="020B0604020202020204" pitchFamily="34" charset="0"/>
              <a:buChar char="•"/>
            </a:pPr>
            <a:endParaRPr lang="en-US" sz="2200" b="1" dirty="0" smtClean="0">
              <a:solidFill>
                <a:schemeClr val="accent1">
                  <a:lumMod val="75000"/>
                </a:schemeClr>
              </a:solidFill>
            </a:endParaRPr>
          </a:p>
          <a:p>
            <a:pPr>
              <a:buFont typeface="Arial" panose="020B0604020202020204" pitchFamily="34" charset="0"/>
              <a:buChar char="•"/>
            </a:pPr>
            <a:endParaRPr lang="en-US" sz="2200" b="1" dirty="0" smtClean="0">
              <a:solidFill>
                <a:schemeClr val="accent1">
                  <a:lumMod val="75000"/>
                </a:schemeClr>
              </a:solidFill>
            </a:endParaRPr>
          </a:p>
          <a:p>
            <a:pPr>
              <a:buFont typeface="Arial" panose="020B0604020202020204" pitchFamily="34" charset="0"/>
              <a:buChar char="•"/>
            </a:pPr>
            <a:endParaRPr lang="en-US" sz="2200" b="1" dirty="0" smtClean="0">
              <a:solidFill>
                <a:schemeClr val="accent1">
                  <a:lumMod val="75000"/>
                </a:schemeClr>
              </a:solidFill>
            </a:endParaRPr>
          </a:p>
          <a:p>
            <a:pPr>
              <a:buFont typeface="Arial" panose="020B0604020202020204" pitchFamily="34" charset="0"/>
              <a:buChar char="•"/>
            </a:pPr>
            <a:endParaRPr lang="en-US" sz="2200" b="1" dirty="0" smtClean="0">
              <a:solidFill>
                <a:schemeClr val="accent1">
                  <a:lumMod val="75000"/>
                </a:schemeClr>
              </a:solidFill>
            </a:endParaRPr>
          </a:p>
          <a:p>
            <a:pPr>
              <a:buFont typeface="Arial" panose="020B0604020202020204" pitchFamily="34" charset="0"/>
              <a:buChar char="•"/>
            </a:pPr>
            <a:endParaRPr lang="en-US" sz="2200" b="1" dirty="0" smtClean="0">
              <a:solidFill>
                <a:schemeClr val="accent1">
                  <a:lumMod val="75000"/>
                </a:schemeClr>
              </a:solidFill>
            </a:endParaRPr>
          </a:p>
          <a:p>
            <a:pPr>
              <a:buFont typeface="Arial" panose="020B0604020202020204" pitchFamily="34" charset="0"/>
              <a:buChar char="•"/>
            </a:pPr>
            <a:endParaRPr lang="en-US" sz="2200" b="1" dirty="0" smtClean="0">
              <a:solidFill>
                <a:schemeClr val="accent1">
                  <a:lumMod val="75000"/>
                </a:schemeClr>
              </a:solidFill>
            </a:endParaRPr>
          </a:p>
          <a:p>
            <a:pPr>
              <a:buFont typeface="Arial" panose="020B0604020202020204" pitchFamily="34" charset="0"/>
              <a:buChar char="•"/>
            </a:pPr>
            <a:endParaRPr lang="en-US" sz="2200" b="1" dirty="0" smtClean="0">
              <a:solidFill>
                <a:schemeClr val="accent1">
                  <a:lumMod val="75000"/>
                </a:schemeClr>
              </a:solidFill>
            </a:endParaRPr>
          </a:p>
          <a:p>
            <a:pPr>
              <a:buFont typeface="Arial" panose="020B0604020202020204" pitchFamily="34" charset="0"/>
              <a:buChar char="•"/>
            </a:pPr>
            <a:endParaRPr lang="en-US" sz="2200" b="1" dirty="0" smtClean="0">
              <a:solidFill>
                <a:schemeClr val="accent1">
                  <a:lumMod val="75000"/>
                </a:schemeClr>
              </a:solidFill>
            </a:endParaRPr>
          </a:p>
          <a:p>
            <a:pPr>
              <a:buNone/>
            </a:pPr>
            <a:endParaRPr lang="en-US" sz="2200" b="1" dirty="0" smtClean="0">
              <a:solidFill>
                <a:schemeClr val="accent1">
                  <a:lumMod val="75000"/>
                </a:schemeClr>
              </a:solidFill>
            </a:endParaRPr>
          </a:p>
          <a:p>
            <a:pPr>
              <a:buNone/>
            </a:pPr>
            <a:endParaRPr lang="en-US" sz="2200" b="1" dirty="0" smtClean="0">
              <a:solidFill>
                <a:schemeClr val="accent1">
                  <a:lumMod val="75000"/>
                </a:schemeClr>
              </a:solidFill>
            </a:endParaRPr>
          </a:p>
          <a:p>
            <a:pPr>
              <a:buNone/>
            </a:pPr>
            <a:r>
              <a:rPr lang="en-US" sz="2200" b="1" dirty="0" smtClean="0">
                <a:solidFill>
                  <a:schemeClr val="accent1">
                    <a:lumMod val="75000"/>
                  </a:schemeClr>
                </a:solidFill>
              </a:rPr>
              <a:t>  </a:t>
            </a:r>
            <a:endParaRPr lang="en-US" sz="2200" b="1" dirty="0">
              <a:solidFill>
                <a:schemeClr val="accent1">
                  <a:lumMod val="75000"/>
                </a:schemeClr>
              </a:solidFill>
            </a:endParaRPr>
          </a:p>
        </p:txBody>
      </p:sp>
      <p:pic>
        <p:nvPicPr>
          <p:cNvPr id="1027" name="Picture 3"/>
          <p:cNvPicPr>
            <a:picLocks noGrp="1" noChangeAspect="1" noChangeArrowheads="1"/>
          </p:cNvPicPr>
          <p:nvPr>
            <p:ph sz="quarter" idx="2"/>
          </p:nvPr>
        </p:nvPicPr>
        <p:blipFill>
          <a:blip r:embed="rId1"/>
          <a:srcRect/>
          <a:stretch>
            <a:fillRect/>
          </a:stretch>
        </p:blipFill>
        <p:spPr bwMode="auto">
          <a:xfrm>
            <a:off x="228600" y="1981200"/>
            <a:ext cx="8686800" cy="4724400"/>
          </a:xfrm>
          <a:prstGeom prst="rect">
            <a:avLst/>
          </a:prstGeom>
          <a:noFill/>
          <a:ln w="9525">
            <a:noFill/>
            <a:miter lim="800000"/>
            <a:headEnd/>
            <a:tailEnd/>
          </a:ln>
          <a:effectLst/>
        </p:spPr>
      </p:pic>
      <p:sp>
        <p:nvSpPr>
          <p:cNvPr id="7" name="Rectangle 6"/>
          <p:cNvSpPr/>
          <p:nvPr/>
        </p:nvSpPr>
        <p:spPr>
          <a:xfrm>
            <a:off x="2057400" y="6248400"/>
            <a:ext cx="4416850" cy="369332"/>
          </a:xfrm>
          <a:prstGeom prst="rect">
            <a:avLst/>
          </a:prstGeom>
        </p:spPr>
        <p:txBody>
          <a:bodyPr wrap="none">
            <a:spAutoFit/>
          </a:bodyPr>
          <a:lstStyle/>
          <a:p>
            <a:r>
              <a:rPr lang="en-US" dirty="0" smtClean="0"/>
              <a:t>Fig.(a) Layout of Diesel engine Power Plant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381000"/>
          </a:xfrm>
        </p:spPr>
        <p:txBody>
          <a:bodyPr>
            <a:noAutofit/>
          </a:bodyPr>
          <a:lstStyle/>
          <a:p>
            <a:r>
              <a:rPr lang="en-US" sz="2100" dirty="0" smtClean="0"/>
              <a:t>                                                                                                                           </a:t>
            </a:r>
            <a:r>
              <a:rPr lang="en-US" sz="2100" dirty="0" smtClean="0">
                <a:solidFill>
                  <a:srgbClr val="C00000"/>
                </a:solidFill>
              </a:rPr>
              <a:t>Pg-5</a:t>
            </a:r>
            <a:endParaRPr lang="en-US" sz="2100" dirty="0">
              <a:solidFill>
                <a:srgbClr val="C00000"/>
              </a:solidFill>
            </a:endParaRPr>
          </a:p>
        </p:txBody>
      </p:sp>
      <p:sp>
        <p:nvSpPr>
          <p:cNvPr id="3" name="Content Placeholder 2"/>
          <p:cNvSpPr>
            <a:spLocks noGrp="1"/>
          </p:cNvSpPr>
          <p:nvPr>
            <p:ph sz="quarter" idx="1"/>
          </p:nvPr>
        </p:nvSpPr>
        <p:spPr>
          <a:xfrm>
            <a:off x="228600" y="457200"/>
            <a:ext cx="8763000" cy="6096000"/>
          </a:xfrm>
        </p:spPr>
        <p:txBody>
          <a:bodyPr>
            <a:noAutofit/>
          </a:bodyPr>
          <a:lstStyle/>
          <a:p>
            <a:pPr algn="just">
              <a:buNone/>
            </a:pPr>
            <a:r>
              <a:rPr lang="en-US" sz="2100" b="1" dirty="0" smtClean="0"/>
              <a:t>2. Air filter and supercharger :- </a:t>
            </a:r>
            <a:r>
              <a:rPr lang="en-US" sz="2100" dirty="0" smtClean="0"/>
              <a:t>Air filter removes the dust from the air before it enters the engine. Supercharger increases the pressure of air at engine inlet and hence increases engine power. They are usually driven by the engines.</a:t>
            </a:r>
            <a:endParaRPr lang="en-US" sz="2100" dirty="0" smtClean="0"/>
          </a:p>
          <a:p>
            <a:pPr algn="just">
              <a:buNone/>
            </a:pPr>
            <a:r>
              <a:rPr lang="en-US" sz="2100" b="1" dirty="0" smtClean="0"/>
              <a:t>3. Exhaust system:- </a:t>
            </a:r>
            <a:r>
              <a:rPr lang="en-US" sz="2100" dirty="0" smtClean="0"/>
              <a:t>The system includes silencers and connecting ducts. As the exhaust gases have higher temperatures, heat of exhaust gases is utilized for heating the oil or air supplied to the engine.</a:t>
            </a:r>
            <a:endParaRPr lang="en-US" sz="2100" dirty="0" smtClean="0"/>
          </a:p>
          <a:p>
            <a:pPr algn="just">
              <a:buNone/>
            </a:pPr>
            <a:r>
              <a:rPr lang="en-US" sz="2100" b="1" dirty="0" smtClean="0"/>
              <a:t>4. Fuel system:- </a:t>
            </a:r>
            <a:r>
              <a:rPr lang="en-US" sz="2100" dirty="0" smtClean="0"/>
              <a:t>It contains the storage tank, fuel pump, fuel transfer pump, oil strainers and heaters. The amount of fuel supplied depends on the load on the plant.</a:t>
            </a:r>
            <a:endParaRPr lang="en-US" sz="2100" dirty="0" smtClean="0"/>
          </a:p>
          <a:p>
            <a:pPr algn="just">
              <a:buNone/>
            </a:pPr>
            <a:r>
              <a:rPr lang="en-US" sz="2100" b="1" dirty="0" smtClean="0"/>
              <a:t>5. Cooling system:- </a:t>
            </a:r>
            <a:r>
              <a:rPr lang="en-US" sz="2100" dirty="0" smtClean="0"/>
              <a:t>The system includes water circulating pumps, cooling towers or spray ponds and water filtration or treatment plant. The purpose of cooling system is to ensure the life of the cylinder by extracting the heat developed from the engine cylinder walls and hence keeping the temperature within the safer range.</a:t>
            </a:r>
            <a:endParaRPr lang="en-US" sz="2100" dirty="0" smtClean="0"/>
          </a:p>
          <a:p>
            <a:pPr algn="just">
              <a:buNone/>
            </a:pPr>
            <a:r>
              <a:rPr lang="en-US" sz="2100" b="1" dirty="0" smtClean="0"/>
              <a:t>6. Lubrication system:- </a:t>
            </a:r>
            <a:r>
              <a:rPr lang="en-US" sz="2100" dirty="0" smtClean="0"/>
              <a:t>The system includes oil pumps, oil tanks coolers and connecting pipes. The system reduces friction between the moving parts and hence reduces wear and tear.</a:t>
            </a:r>
            <a:endParaRPr lang="en-US" sz="21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304800"/>
          </a:xfrm>
        </p:spPr>
        <p:txBody>
          <a:bodyPr>
            <a:noAutofit/>
          </a:bodyPr>
          <a:lstStyle/>
          <a:p>
            <a:r>
              <a:rPr lang="en-US" sz="2100" dirty="0" smtClean="0">
                <a:solidFill>
                  <a:srgbClr val="C00000"/>
                </a:solidFill>
              </a:rPr>
              <a:t>                                                                                                                         Pg-6</a:t>
            </a:r>
            <a:endParaRPr lang="en-US" sz="2100" dirty="0">
              <a:solidFill>
                <a:srgbClr val="C00000"/>
              </a:solidFill>
            </a:endParaRPr>
          </a:p>
        </p:txBody>
      </p:sp>
      <p:sp>
        <p:nvSpPr>
          <p:cNvPr id="3" name="Content Placeholder 2"/>
          <p:cNvSpPr>
            <a:spLocks noGrp="1"/>
          </p:cNvSpPr>
          <p:nvPr>
            <p:ph sz="quarter" idx="1"/>
          </p:nvPr>
        </p:nvSpPr>
        <p:spPr>
          <a:xfrm>
            <a:off x="0" y="381000"/>
            <a:ext cx="8915400" cy="6477000"/>
          </a:xfrm>
        </p:spPr>
        <p:txBody>
          <a:bodyPr>
            <a:normAutofit fontScale="77500" lnSpcReduction="20000"/>
          </a:bodyPr>
          <a:lstStyle/>
          <a:p>
            <a:pPr algn="just">
              <a:buNone/>
            </a:pPr>
            <a:r>
              <a:rPr lang="en-US" sz="2700" b="1" dirty="0" smtClean="0"/>
              <a:t>7. Starting system:- </a:t>
            </a:r>
            <a:r>
              <a:rPr lang="en-US" sz="2700" dirty="0" smtClean="0"/>
              <a:t>The system includes starting aides such as compressed air tanks. The tank supplies compressed air to start the engine from cold.</a:t>
            </a:r>
            <a:endParaRPr lang="en-US" sz="2700" dirty="0" smtClean="0"/>
          </a:p>
          <a:p>
            <a:pPr algn="just">
              <a:buNone/>
            </a:pPr>
            <a:r>
              <a:rPr lang="en-US" sz="2700" b="1" dirty="0" smtClean="0"/>
              <a:t>8. Governing system:- </a:t>
            </a:r>
            <a:r>
              <a:rPr lang="en-US" sz="2700" dirty="0" smtClean="0"/>
              <a:t>The governing engine maintains constant speed of the engine irrespective of load on the plant. This is done by varying the fuel supplied to the engine.</a:t>
            </a:r>
            <a:endParaRPr lang="en-US" sz="2700" dirty="0" smtClean="0"/>
          </a:p>
          <a:p>
            <a:pPr algn="just">
              <a:buNone/>
            </a:pPr>
            <a:r>
              <a:rPr lang="en-US" sz="3000" b="1" dirty="0" smtClean="0"/>
              <a:t>                    </a:t>
            </a:r>
            <a:r>
              <a:rPr lang="en-US" sz="3000" b="1" dirty="0" smtClean="0">
                <a:solidFill>
                  <a:schemeClr val="accent1">
                    <a:lumMod val="75000"/>
                  </a:schemeClr>
                </a:solidFill>
              </a:rPr>
              <a:t>* Different System of Diesel Engine Power Plant *</a:t>
            </a:r>
            <a:endParaRPr lang="en-US" sz="3000" b="1" dirty="0" smtClean="0">
              <a:solidFill>
                <a:schemeClr val="accent1">
                  <a:lumMod val="75000"/>
                </a:schemeClr>
              </a:solidFill>
            </a:endParaRPr>
          </a:p>
          <a:p>
            <a:pPr algn="just">
              <a:buNone/>
            </a:pPr>
            <a:r>
              <a:rPr lang="en-US" sz="2500" b="1" dirty="0" smtClean="0">
                <a:solidFill>
                  <a:srgbClr val="7030A0"/>
                </a:solidFill>
              </a:rPr>
              <a:t>                              </a:t>
            </a:r>
            <a:r>
              <a:rPr lang="en-US" sz="3000" b="1" dirty="0" smtClean="0">
                <a:solidFill>
                  <a:srgbClr val="7030A0"/>
                </a:solidFill>
              </a:rPr>
              <a:t>1.FUEL STORAGE &amp; FUEL SUPPLY SYSTEM</a:t>
            </a:r>
            <a:endParaRPr lang="en-US" sz="3000" b="1" dirty="0" smtClean="0">
              <a:solidFill>
                <a:srgbClr val="7030A0"/>
              </a:solidFill>
            </a:endParaRPr>
          </a:p>
          <a:p>
            <a:pPr algn="just">
              <a:buNone/>
            </a:pPr>
            <a:r>
              <a:rPr lang="en-US" sz="2700" dirty="0" smtClean="0"/>
              <a:t> -  The fuel storage and fuel supply system depends upon the type of fuel, size of the plant and type of engine used .</a:t>
            </a:r>
            <a:endParaRPr lang="en-US" sz="2700" dirty="0" smtClean="0"/>
          </a:p>
          <a:p>
            <a:pPr algn="just">
              <a:buNone/>
            </a:pPr>
            <a:r>
              <a:rPr lang="en-US" sz="2700" dirty="0" smtClean="0"/>
              <a:t> - The fuel supply system is generally classified as a two types ; (i) Simple suction system &amp; (ii) Transfer system .</a:t>
            </a:r>
            <a:endParaRPr lang="en-US" sz="2700" dirty="0" smtClean="0"/>
          </a:p>
          <a:p>
            <a:pPr algn="just">
              <a:buNone/>
            </a:pPr>
            <a:r>
              <a:rPr lang="en-US" sz="2700" dirty="0" smtClean="0"/>
              <a:t> - In simple suction, the oil is taken by a suction pump driven by engines from service tank located of few Cm below the engine level . Such pump delivers constant volume of fuel therefore an over flow line is required back to the tank . This system is used for small capacity plant .</a:t>
            </a:r>
            <a:endParaRPr lang="en-US" sz="2700" dirty="0" smtClean="0"/>
          </a:p>
          <a:p>
            <a:pPr algn="just">
              <a:buNone/>
            </a:pPr>
            <a:r>
              <a:rPr lang="en-US" sz="2700" dirty="0" smtClean="0"/>
              <a:t> - In transfer system. The pump delivers fuel from the underground storage to day storage tank . The fuel from the day storage tank flows under gravity to engine fuel pump . This type of system is used for medium size or large size plant .</a:t>
            </a:r>
            <a:endParaRPr lang="en-US" sz="2700" dirty="0" smtClean="0"/>
          </a:p>
          <a:p>
            <a:pPr algn="just">
              <a:buNone/>
            </a:pPr>
            <a:r>
              <a:rPr lang="en-US" sz="2700" dirty="0" smtClean="0"/>
              <a:t> - The location of storage tank above or below the ground depend upon the local condition .The over ground tank has the advantage of detecting leak-- </a:t>
            </a:r>
            <a:endParaRPr lang="en-US" sz="2700" dirty="0" smtClean="0"/>
          </a:p>
          <a:p>
            <a:pPr algn="just">
              <a:buNone/>
            </a:pPr>
            <a:r>
              <a:rPr lang="en-US" sz="2700" dirty="0" smtClean="0"/>
              <a:t>        </a:t>
            </a:r>
            <a:endParaRPr lang="en-US" sz="27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228600"/>
          </a:xfrm>
        </p:spPr>
        <p:txBody>
          <a:bodyPr>
            <a:noAutofit/>
          </a:bodyPr>
          <a:lstStyle/>
          <a:p>
            <a:r>
              <a:rPr lang="en-US" sz="2100" dirty="0" smtClean="0">
                <a:solidFill>
                  <a:srgbClr val="C00000"/>
                </a:solidFill>
              </a:rPr>
              <a:t>                                                                                                                                Pg-7</a:t>
            </a:r>
            <a:endParaRPr lang="en-US" sz="2100" dirty="0">
              <a:solidFill>
                <a:srgbClr val="C00000"/>
              </a:solidFill>
            </a:endParaRPr>
          </a:p>
        </p:txBody>
      </p:sp>
      <p:sp>
        <p:nvSpPr>
          <p:cNvPr id="3" name="Content Placeholder 2"/>
          <p:cNvSpPr>
            <a:spLocks noGrp="1"/>
          </p:cNvSpPr>
          <p:nvPr>
            <p:ph sz="quarter" idx="1"/>
          </p:nvPr>
        </p:nvSpPr>
        <p:spPr>
          <a:xfrm>
            <a:off x="0" y="228600"/>
            <a:ext cx="8991600" cy="6629400"/>
          </a:xfrm>
        </p:spPr>
        <p:txBody>
          <a:bodyPr>
            <a:noAutofit/>
          </a:bodyPr>
          <a:lstStyle/>
          <a:p>
            <a:pPr algn="just">
              <a:buNone/>
            </a:pPr>
            <a:r>
              <a:rPr lang="en-US" sz="2100" dirty="0" smtClean="0"/>
              <a:t>   easily , low maintenance and easy cleaning . The under ground tank has the advantages of reduced fire hazards .</a:t>
            </a:r>
            <a:endParaRPr lang="en-US" sz="2100" dirty="0" smtClean="0"/>
          </a:p>
          <a:p>
            <a:pPr algn="just">
              <a:buNone/>
            </a:pPr>
            <a:r>
              <a:rPr lang="en-US" sz="2100" dirty="0" smtClean="0"/>
              <a:t> - The heating requirements depends upon the climatic condition and viscosity of the fuel used . If the heating is required , then it is generally done in the storage tank by passing the hot hacket water through a coil dipped in the storage tank .</a:t>
            </a:r>
            <a:endParaRPr lang="en-US" sz="2100" dirty="0" smtClean="0"/>
          </a:p>
          <a:p>
            <a:pPr algn="just">
              <a:buNone/>
            </a:pPr>
            <a:endParaRPr lang="en-US" sz="2100" dirty="0" smtClean="0"/>
          </a:p>
          <a:p>
            <a:pPr algn="just">
              <a:buNone/>
            </a:pPr>
            <a:endParaRPr lang="en-US" sz="2100" dirty="0" smtClean="0"/>
          </a:p>
          <a:p>
            <a:pPr algn="just">
              <a:buNone/>
            </a:pPr>
            <a:endParaRPr lang="en-US" sz="2100" dirty="0" smtClean="0"/>
          </a:p>
          <a:p>
            <a:pPr algn="just">
              <a:buNone/>
            </a:pPr>
            <a:endParaRPr lang="en-US" sz="2100" dirty="0" smtClean="0"/>
          </a:p>
          <a:p>
            <a:pPr algn="just">
              <a:buNone/>
            </a:pPr>
            <a:endParaRPr lang="en-US" sz="2100" dirty="0" smtClean="0"/>
          </a:p>
          <a:p>
            <a:pPr algn="just">
              <a:buNone/>
            </a:pPr>
            <a:endParaRPr lang="en-US" sz="2100" dirty="0" smtClean="0"/>
          </a:p>
          <a:p>
            <a:pPr algn="just">
              <a:buNone/>
            </a:pPr>
            <a:r>
              <a:rPr lang="en-US" sz="2100" dirty="0" smtClean="0"/>
              <a:t> </a:t>
            </a:r>
            <a:endParaRPr lang="en-US" sz="2100" dirty="0" smtClean="0"/>
          </a:p>
          <a:p>
            <a:pPr algn="just">
              <a:buNone/>
            </a:pPr>
            <a:r>
              <a:rPr lang="en-US" sz="2100" dirty="0" smtClean="0"/>
              <a:t>                                           </a:t>
            </a:r>
            <a:r>
              <a:rPr lang="en-US" sz="2100" b="1" dirty="0" smtClean="0">
                <a:solidFill>
                  <a:srgbClr val="7030A0"/>
                </a:solidFill>
              </a:rPr>
              <a:t>2.FUEL INJECTION SYSTEM</a:t>
            </a:r>
            <a:endParaRPr lang="en-US" sz="2100" b="1" dirty="0" smtClean="0">
              <a:solidFill>
                <a:srgbClr val="7030A0"/>
              </a:solidFill>
            </a:endParaRPr>
          </a:p>
          <a:p>
            <a:pPr algn="just">
              <a:buNone/>
            </a:pPr>
            <a:r>
              <a:rPr lang="en-US" sz="2100" dirty="0" smtClean="0"/>
              <a:t> - Fuel injection system is the mechanical heart of diesel engine power plant. </a:t>
            </a:r>
            <a:endParaRPr lang="en-US" sz="2100" dirty="0" smtClean="0"/>
          </a:p>
          <a:p>
            <a:pPr algn="just">
              <a:buNone/>
            </a:pPr>
            <a:r>
              <a:rPr lang="en-US" sz="2100" dirty="0" smtClean="0"/>
              <a:t> - The engine can be performed no better than it’s fuel injection system .</a:t>
            </a:r>
            <a:endParaRPr lang="en-US" sz="2100" dirty="0" smtClean="0"/>
          </a:p>
          <a:p>
            <a:pPr algn="just">
              <a:buNone/>
            </a:pPr>
            <a:r>
              <a:rPr lang="en-US" sz="2100" dirty="0" smtClean="0"/>
              <a:t> - The efficiency of the engine depends upon the proper mixing of fuel- </a:t>
            </a:r>
            <a:endParaRPr lang="en-US" sz="2100" dirty="0" smtClean="0"/>
          </a:p>
          <a:p>
            <a:pPr algn="just">
              <a:buNone/>
            </a:pPr>
            <a:endParaRPr lang="en-US" sz="2100" dirty="0" smtClean="0"/>
          </a:p>
        </p:txBody>
      </p:sp>
      <p:pic>
        <p:nvPicPr>
          <p:cNvPr id="1026" name="Picture 2"/>
          <p:cNvPicPr>
            <a:picLocks noGrp="1" noChangeAspect="1" noChangeArrowheads="1"/>
          </p:cNvPicPr>
          <p:nvPr>
            <p:ph sz="quarter" idx="2"/>
          </p:nvPr>
        </p:nvPicPr>
        <p:blipFill>
          <a:blip r:embed="rId1"/>
          <a:srcRect/>
          <a:stretch>
            <a:fillRect/>
          </a:stretch>
        </p:blipFill>
        <p:spPr bwMode="auto">
          <a:xfrm>
            <a:off x="914400" y="2209800"/>
            <a:ext cx="6858000" cy="2667000"/>
          </a:xfrm>
          <a:prstGeom prst="rect">
            <a:avLst/>
          </a:prstGeom>
          <a:noFill/>
          <a:ln w="9525">
            <a:noFill/>
            <a:miter lim="800000"/>
            <a:headEnd/>
            <a:tailEnd/>
          </a:ln>
          <a:effectLst/>
        </p:spPr>
      </p:pic>
      <p:sp>
        <p:nvSpPr>
          <p:cNvPr id="6" name="Rectangle 5"/>
          <p:cNvSpPr/>
          <p:nvPr/>
        </p:nvSpPr>
        <p:spPr>
          <a:xfrm>
            <a:off x="2362200" y="4800600"/>
            <a:ext cx="4150110" cy="369332"/>
          </a:xfrm>
          <a:prstGeom prst="rect">
            <a:avLst/>
          </a:prstGeom>
        </p:spPr>
        <p:txBody>
          <a:bodyPr wrap="none">
            <a:spAutoFit/>
          </a:bodyPr>
          <a:lstStyle/>
          <a:p>
            <a:r>
              <a:rPr lang="en-US" dirty="0" smtClean="0"/>
              <a:t>Fig.(b)Fuel system of Diesel Power Plant</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0</TotalTime>
  <Words>34069</Words>
  <Application>WPS Presentation</Application>
  <PresentationFormat>On-screen Show (4:3)</PresentationFormat>
  <Paragraphs>381</Paragraphs>
  <Slides>32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Arial</vt:lpstr>
      <vt:lpstr>SimSun</vt:lpstr>
      <vt:lpstr>Wingdings</vt:lpstr>
      <vt:lpstr>Wingdings 2</vt:lpstr>
      <vt:lpstr>Book Antiqua</vt:lpstr>
      <vt:lpstr>Courier New</vt:lpstr>
      <vt:lpstr>Cambria</vt:lpstr>
      <vt:lpstr>Calibri</vt:lpstr>
      <vt:lpstr>Microsoft YaHei</vt:lpstr>
      <vt:lpstr>Arial Unicode MS</vt:lpstr>
      <vt:lpstr>Equity</vt:lpstr>
      <vt:lpstr>POWER PLANT ENGINEERING</vt:lpstr>
      <vt:lpstr>PowerPoint 演示文稿</vt:lpstr>
      <vt:lpstr>                      DIESEL ENGINE POWER PLANT                              Pg-1  </vt:lpstr>
      <vt:lpstr>                                                                                                                                    Pg-2</vt:lpstr>
      <vt:lpstr>                                                                                                                         Pg-3</vt:lpstr>
      <vt:lpstr>                                                                                                                                Pg-4</vt:lpstr>
      <vt:lpstr>                                                                                                                           Pg-5</vt:lpstr>
      <vt:lpstr>                                                                                                                         Pg-6</vt:lpstr>
      <vt:lpstr>                                                                                                                                Pg-7</vt:lpstr>
      <vt:lpstr>                                                                                                                                  Pg-8</vt:lpstr>
      <vt:lpstr>                                                                                                                              Pg-9</vt:lpstr>
      <vt:lpstr>                                                                                                                             Pg-10</vt:lpstr>
      <vt:lpstr>                                                                                                                                Pg-11</vt:lpstr>
      <vt:lpstr>                                                                                                                            Pg-12</vt:lpstr>
      <vt:lpstr>                                                                                                                           Pg-13</vt:lpstr>
      <vt:lpstr>                                                                                                                          Pg-14</vt:lpstr>
      <vt:lpstr>                                                                                                                           Pg-15</vt:lpstr>
      <vt:lpstr>                                                                                                                           Pg-16</vt:lpstr>
      <vt:lpstr>                                                                                                                            Pg-17</vt:lpstr>
      <vt:lpstr>                                                                                                                       Pg-18</vt:lpstr>
      <vt:lpstr>                                                                                                                      Pg-19</vt:lpstr>
      <vt:lpstr>                                                                                                                                Pg-20</vt:lpstr>
      <vt:lpstr>                                                                                                                                  Pg-21</vt:lpstr>
      <vt:lpstr>                                                                                                                                   Pg-22</vt:lpstr>
      <vt:lpstr>                                                                                                                                            Pg-23</vt:lpstr>
      <vt:lpstr>                                                                                                                               Pg-24</vt:lpstr>
      <vt:lpstr>                                                                                                                                Pg-25</vt:lpstr>
      <vt:lpstr>                                                                                      Pg-26</vt:lpstr>
      <vt:lpstr>                                                                                                                              Pg-27</vt:lpstr>
      <vt:lpstr>                                                                                                                           Pg-28</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PLANT ENGINEERING</dc:title>
  <dc:creator>WELCOME</dc:creator>
  <cp:lastModifiedBy>win7</cp:lastModifiedBy>
  <cp:revision>94</cp:revision>
  <dcterms:created xsi:type="dcterms:W3CDTF">2020-05-06T11:32:00Z</dcterms:created>
  <dcterms:modified xsi:type="dcterms:W3CDTF">2022-07-27T18:34:54Z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45E1003066DA405D87870B28E364CFBE</vt:lpwstr>
  </property>
  <property fmtid="{D5CDD505-2E9C-101B-9397-08002B2CF9AE}" pid="3" name="KSOProductBuildVer">
    <vt:lpwstr>1033-11.2.0.11191</vt:lpwstr>
  </property>
</Properties>
</file>